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1" r:id="rId2"/>
  </p:sldMasterIdLst>
  <p:notesMasterIdLst>
    <p:notesMasterId r:id="rId34"/>
  </p:notesMasterIdLst>
  <p:handoutMasterIdLst>
    <p:handoutMasterId r:id="rId35"/>
  </p:handoutMasterIdLst>
  <p:sldIdLst>
    <p:sldId id="256" r:id="rId3"/>
    <p:sldId id="257" r:id="rId4"/>
    <p:sldId id="258" r:id="rId5"/>
    <p:sldId id="261" r:id="rId6"/>
    <p:sldId id="262" r:id="rId7"/>
    <p:sldId id="263" r:id="rId8"/>
    <p:sldId id="278" r:id="rId9"/>
    <p:sldId id="265" r:id="rId10"/>
    <p:sldId id="266" r:id="rId11"/>
    <p:sldId id="267" r:id="rId12"/>
    <p:sldId id="286" r:id="rId13"/>
    <p:sldId id="287" r:id="rId14"/>
    <p:sldId id="268" r:id="rId15"/>
    <p:sldId id="269" r:id="rId16"/>
    <p:sldId id="270" r:id="rId17"/>
    <p:sldId id="260" r:id="rId18"/>
    <p:sldId id="259" r:id="rId19"/>
    <p:sldId id="271" r:id="rId20"/>
    <p:sldId id="279" r:id="rId21"/>
    <p:sldId id="288" r:id="rId22"/>
    <p:sldId id="289" r:id="rId23"/>
    <p:sldId id="296" r:id="rId24"/>
    <p:sldId id="281" r:id="rId25"/>
    <p:sldId id="272" r:id="rId26"/>
    <p:sldId id="282" r:id="rId27"/>
    <p:sldId id="283" r:id="rId28"/>
    <p:sldId id="273" r:id="rId29"/>
    <p:sldId id="291" r:id="rId30"/>
    <p:sldId id="274" r:id="rId31"/>
    <p:sldId id="275" r:id="rId32"/>
    <p:sldId id="285"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35" autoAdjust="0"/>
    <p:restoredTop sz="94618" autoAdjust="0"/>
  </p:normalViewPr>
  <p:slideViewPr>
    <p:cSldViewPr>
      <p:cViewPr>
        <p:scale>
          <a:sx n="110" d="100"/>
          <a:sy n="110" d="100"/>
        </p:scale>
        <p:origin x="-882" y="36"/>
      </p:cViewPr>
      <p:guideLst>
        <p:guide orient="horz" pos="2160"/>
        <p:guide pos="2880"/>
      </p:guideLst>
    </p:cSldViewPr>
  </p:slideViewPr>
  <p:outlineViewPr>
    <p:cViewPr>
      <p:scale>
        <a:sx n="33" d="100"/>
        <a:sy n="33" d="100"/>
      </p:scale>
      <p:origin x="43" y="27259"/>
    </p:cViewPr>
  </p:outlineViewPr>
  <p:notesTextViewPr>
    <p:cViewPr>
      <p:scale>
        <a:sx n="1" d="1"/>
        <a:sy n="1" d="1"/>
      </p:scale>
      <p:origin x="0" y="0"/>
    </p:cViewPr>
  </p:notesTextViewPr>
  <p:sorterViewPr>
    <p:cViewPr>
      <p:scale>
        <a:sx n="100" d="100"/>
        <a:sy n="100" d="100"/>
      </p:scale>
      <p:origin x="0" y="-90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FDDAA3A-EBDD-4DCE-89E2-623D4097B7E0}" type="datetimeFigureOut">
              <a:rPr lang="en-US" smtClean="0"/>
              <a:t>1/12/2017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4380361-9706-4753-BF33-1CF214A1D8CC}" type="slidenum">
              <a:rPr lang="en-US" smtClean="0"/>
              <a:t>‹#›</a:t>
            </a:fld>
            <a:endParaRPr lang="en-US"/>
          </a:p>
        </p:txBody>
      </p:sp>
    </p:spTree>
    <p:extLst>
      <p:ext uri="{BB962C8B-B14F-4D97-AF65-F5344CB8AC3E}">
        <p14:creationId xmlns:p14="http://schemas.microsoft.com/office/powerpoint/2010/main" val="2849653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A8D1FF-BFCD-4E6A-A862-B800D9001026}" type="datetimeFigureOut">
              <a:rPr lang="en-US" smtClean="0"/>
              <a:t>1/12/2017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521BA8-EFEC-4CEE-9059-7DABBE7C0554}" type="slidenum">
              <a:rPr lang="en-US" smtClean="0"/>
              <a:t>‹#›</a:t>
            </a:fld>
            <a:endParaRPr lang="en-US"/>
          </a:p>
        </p:txBody>
      </p:sp>
    </p:spTree>
    <p:extLst>
      <p:ext uri="{BB962C8B-B14F-4D97-AF65-F5344CB8AC3E}">
        <p14:creationId xmlns:p14="http://schemas.microsoft.com/office/powerpoint/2010/main" val="425510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3</a:t>
            </a:fld>
            <a:endParaRPr lang="en-US"/>
          </a:p>
        </p:txBody>
      </p:sp>
    </p:spTree>
    <p:extLst>
      <p:ext uri="{BB962C8B-B14F-4D97-AF65-F5344CB8AC3E}">
        <p14:creationId xmlns:p14="http://schemas.microsoft.com/office/powerpoint/2010/main" val="17423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where the greatest good has been misapplied . Her failure to identify the ten guilty student helps on the cheaters. She has also not considered the unethical example that her decision will set for the whole school or how the decision may affect the school’s academic standards.</a:t>
            </a:r>
          </a:p>
          <a:p>
            <a:endParaRPr lang="en-US" baseline="0" dirty="0" smtClean="0"/>
          </a:p>
          <a:p>
            <a:r>
              <a:rPr lang="en-US" baseline="0" dirty="0" smtClean="0"/>
              <a:t>Her decision to keep quiet is not fair to the innocent students, who must take the blame for the guilty parties.</a:t>
            </a:r>
          </a:p>
          <a:p>
            <a:endParaRPr lang="en-US" baseline="0" dirty="0" smtClean="0"/>
          </a:p>
          <a:p>
            <a:r>
              <a:rPr lang="en-US" baseline="0" dirty="0" smtClean="0"/>
              <a:t>Discuss Seat belt laws in light of the greatest good principle:</a:t>
            </a:r>
          </a:p>
          <a:p>
            <a:r>
              <a:rPr lang="en-US" baseline="0" dirty="0" smtClean="0"/>
              <a:t>Does it infringe on an individual’s rights, the live of many people are saved because of wearing them</a:t>
            </a:r>
          </a:p>
          <a:p>
            <a:endParaRPr lang="en-US" baseline="0" dirty="0" smtClean="0"/>
          </a:p>
          <a:p>
            <a:r>
              <a:rPr lang="en-US" baseline="0" dirty="0" smtClean="0"/>
              <a:t>Slippery slope:</a:t>
            </a:r>
          </a:p>
          <a:p>
            <a:r>
              <a:rPr lang="en-US" baseline="0" dirty="0" smtClean="0"/>
              <a:t>If ethical standards are flexible and constantly changing, then no one could ever be accused of doing anything wrong and all sorts of questionable behavior could be justified</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5</a:t>
            </a:fld>
            <a:endParaRPr lang="en-US"/>
          </a:p>
        </p:txBody>
      </p:sp>
    </p:spTree>
    <p:extLst>
      <p:ext uri="{BB962C8B-B14F-4D97-AF65-F5344CB8AC3E}">
        <p14:creationId xmlns:p14="http://schemas.microsoft.com/office/powerpoint/2010/main" val="17161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golden rule has been adopted</a:t>
            </a:r>
            <a:r>
              <a:rPr lang="en-US" baseline="0" dirty="0" smtClean="0"/>
              <a:t> by many of the world’s major religions for two reasons:</a:t>
            </a:r>
          </a:p>
          <a:p>
            <a:r>
              <a:rPr lang="en-US" baseline="0" dirty="0" smtClean="0"/>
              <a:t>First, it respects the dignity and worth of individuals. Secondly, people want to be treated with respect</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6</a:t>
            </a:fld>
            <a:endParaRPr lang="en-US"/>
          </a:p>
        </p:txBody>
      </p:sp>
    </p:spTree>
    <p:extLst>
      <p:ext uri="{BB962C8B-B14F-4D97-AF65-F5344CB8AC3E}">
        <p14:creationId xmlns:p14="http://schemas.microsoft.com/office/powerpoint/2010/main" val="195317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Fairness can be paired with the word</a:t>
            </a:r>
            <a:r>
              <a:rPr lang="en-US" baseline="0" dirty="0" smtClean="0"/>
              <a:t> Justice.</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8</a:t>
            </a:fld>
            <a:endParaRPr lang="en-US"/>
          </a:p>
        </p:txBody>
      </p:sp>
    </p:spTree>
    <p:extLst>
      <p:ext uri="{BB962C8B-B14F-4D97-AF65-F5344CB8AC3E}">
        <p14:creationId xmlns:p14="http://schemas.microsoft.com/office/powerpoint/2010/main" val="60319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9</a:t>
            </a:fld>
            <a:endParaRPr lang="en-US"/>
          </a:p>
        </p:txBody>
      </p:sp>
    </p:spTree>
    <p:extLst>
      <p:ext uri="{BB962C8B-B14F-4D97-AF65-F5344CB8AC3E}">
        <p14:creationId xmlns:p14="http://schemas.microsoft.com/office/powerpoint/2010/main" val="770472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13</a:t>
            </a:fld>
            <a:endParaRPr lang="en-US"/>
          </a:p>
        </p:txBody>
      </p:sp>
    </p:spTree>
    <p:extLst>
      <p:ext uri="{BB962C8B-B14F-4D97-AF65-F5344CB8AC3E}">
        <p14:creationId xmlns:p14="http://schemas.microsoft.com/office/powerpoint/2010/main" val="290209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4610855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3D7BD94-3FEE-4679-85B3-156BC4CAF76D}" type="slidenum">
              <a:rPr lang="en-US" smtClean="0"/>
              <a:pPr/>
              <a:t>‹#›</a:t>
            </a:fld>
            <a:endParaRPr lang="en-US" dirty="0"/>
          </a:p>
        </p:txBody>
      </p:sp>
      <p:sp>
        <p:nvSpPr>
          <p:cNvPr id="4" name="Text Placeholder 2"/>
          <p:cNvSpPr>
            <a:spLocks noGrp="1"/>
          </p:cNvSpPr>
          <p:nvPr>
            <p:ph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61127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FF0000"/>
                </a:solidFill>
              </a:defRPr>
            </a:lvl1pPr>
            <a:lvl2pPr>
              <a:defRPr>
                <a:solidFill>
                  <a:srgbClr val="0070C0"/>
                </a:solidFill>
              </a:defRPr>
            </a:lvl2pPr>
            <a:lvl3pPr>
              <a:defRPr>
                <a:solidFill>
                  <a:srgbClr val="00B050"/>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3D7BD94-3FEE-4679-85B3-156BC4CAF76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34254782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40362761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25000"/>
            <a:duotone>
              <a:prstClr val="black"/>
              <a:schemeClr val="accent5">
                <a:tint val="45000"/>
                <a:satMod val="400000"/>
              </a:schemeClr>
            </a:duotone>
          </a:blip>
          <a:srcRect/>
          <a:tile tx="0" ty="0" sx="100000" sy="100000" flip="none" algn="br"/>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8382000" cy="5486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0" y="6324600"/>
            <a:ext cx="4572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43D7BD94-3FEE-4679-85B3-156BC4CAF76D}" type="slidenum">
              <a:rPr lang="en-US" smtClean="0"/>
              <a:pPr/>
              <a:t>‹#›</a:t>
            </a:fld>
            <a:endParaRPr lang="en-US" dirty="0"/>
          </a:p>
        </p:txBody>
      </p:sp>
      <p:sp>
        <p:nvSpPr>
          <p:cNvPr id="8" name="Bevel 7"/>
          <p:cNvSpPr/>
          <p:nvPr/>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
        <p:nvSpPr>
          <p:cNvPr id="9" name="TextBox 8"/>
          <p:cNvSpPr txBox="1"/>
          <p:nvPr/>
        </p:nvSpPr>
        <p:spPr>
          <a:xfrm rot="16200000">
            <a:off x="-348734" y="348734"/>
            <a:ext cx="1066800" cy="369332"/>
          </a:xfrm>
          <a:prstGeom prst="rect">
            <a:avLst/>
          </a:prstGeom>
          <a:noFill/>
        </p:spPr>
        <p:txBody>
          <a:bodyPr wrap="square" rtlCol="0">
            <a:spAutoFit/>
          </a:bodyPr>
          <a:lstStyle/>
          <a:p>
            <a:r>
              <a:rPr lang="en-US" dirty="0" smtClean="0"/>
              <a:t>CHAPTER</a:t>
            </a:r>
            <a:endParaRPr lang="en-US" dirty="0"/>
          </a:p>
        </p:txBody>
      </p:sp>
      <p:sp>
        <p:nvSpPr>
          <p:cNvPr id="10" name="Rectangle 9"/>
          <p:cNvSpPr/>
          <p:nvPr/>
        </p:nvSpPr>
        <p:spPr>
          <a:xfrm>
            <a:off x="1524000" y="71735"/>
            <a:ext cx="5715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Ethics</a:t>
            </a:r>
            <a:r>
              <a:rPr lang="en-US" sz="5400" b="1" cap="none" spc="5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and the Law</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userDrawn="1"/>
        </p:nvSpPr>
        <p:spPr>
          <a:xfrm rot="16200000">
            <a:off x="-348734" y="348734"/>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CHAPTER</a:t>
            </a:r>
          </a:p>
        </p:txBody>
      </p:sp>
      <p:sp>
        <p:nvSpPr>
          <p:cNvPr id="11" name="Bevel 10"/>
          <p:cNvSpPr/>
          <p:nvPr userDrawn="1"/>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2" r:id="rId4"/>
    <p:sldLayoutId id="2147483654"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a:alphaModFix amt="25000"/>
            <a:duotone>
              <a:prstClr val="black"/>
              <a:schemeClr val="accent5">
                <a:tint val="45000"/>
                <a:satMod val="400000"/>
              </a:schemeClr>
            </a:duotone>
          </a:blip>
          <a:srcRect/>
          <a:tile tx="0" ty="0" sx="100000" sy="100000" flip="none" algn="br"/>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382000" y="6324600"/>
            <a:ext cx="4572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43D7BD94-3FEE-4679-85B3-156BC4CAF76D}" type="slidenum">
              <a:rPr lang="en-US" smtClean="0"/>
              <a:pPr/>
              <a:t>‹#›</a:t>
            </a:fld>
            <a:endParaRPr lang="en-US" dirty="0"/>
          </a:p>
        </p:txBody>
      </p:sp>
      <p:sp>
        <p:nvSpPr>
          <p:cNvPr id="8" name="Bevel 7"/>
          <p:cNvSpPr/>
          <p:nvPr/>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
        <p:nvSpPr>
          <p:cNvPr id="9" name="TextBox 8"/>
          <p:cNvSpPr txBox="1"/>
          <p:nvPr/>
        </p:nvSpPr>
        <p:spPr>
          <a:xfrm rot="16200000">
            <a:off x="-348734" y="348734"/>
            <a:ext cx="1066800" cy="369332"/>
          </a:xfrm>
          <a:prstGeom prst="rect">
            <a:avLst/>
          </a:prstGeom>
          <a:noFill/>
        </p:spPr>
        <p:txBody>
          <a:bodyPr wrap="square" rtlCol="0">
            <a:spAutoFit/>
          </a:bodyPr>
          <a:lstStyle/>
          <a:p>
            <a:r>
              <a:rPr lang="en-US" dirty="0" smtClean="0"/>
              <a:t>CHAPTER</a:t>
            </a:r>
            <a:endParaRPr lang="en-US" dirty="0"/>
          </a:p>
        </p:txBody>
      </p:sp>
      <p:sp>
        <p:nvSpPr>
          <p:cNvPr id="7" name="TextBox 6"/>
          <p:cNvSpPr txBox="1"/>
          <p:nvPr userDrawn="1"/>
        </p:nvSpPr>
        <p:spPr>
          <a:xfrm rot="16200000">
            <a:off x="-348734" y="348734"/>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CHAPTER</a:t>
            </a:r>
          </a:p>
        </p:txBody>
      </p:sp>
      <p:sp>
        <p:nvSpPr>
          <p:cNvPr id="11" name="Bevel 10"/>
          <p:cNvSpPr/>
          <p:nvPr userDrawn="1"/>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Tree>
    <p:extLst>
      <p:ext uri="{BB962C8B-B14F-4D97-AF65-F5344CB8AC3E}">
        <p14:creationId xmlns:p14="http://schemas.microsoft.com/office/powerpoint/2010/main" val="772343515"/>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dirty="0" smtClean="0"/>
              <a:t>You received a popular computer game for your birthday. When your friends found out, they asked you to burn a copy for them.  What is the ethical dilemma you face and what do you tell your friends?</a:t>
            </a:r>
            <a:endParaRPr lang="en-US" sz="2800" dirty="0"/>
          </a:p>
        </p:txBody>
      </p:sp>
      <p:sp>
        <p:nvSpPr>
          <p:cNvPr id="5" name="Subtitle 4"/>
          <p:cNvSpPr>
            <a:spLocks noGrp="1"/>
          </p:cNvSpPr>
          <p:nvPr>
            <p:ph type="subTitle" idx="1"/>
          </p:nvPr>
        </p:nvSpPr>
        <p:spPr>
          <a:xfrm>
            <a:off x="1371600" y="3886200"/>
            <a:ext cx="6400800" cy="2819400"/>
          </a:xfrm>
        </p:spPr>
        <p:txBody>
          <a:bodyPr>
            <a:normAutofit fontScale="85000" lnSpcReduction="20000"/>
          </a:bodyPr>
          <a:lstStyle/>
          <a:p>
            <a:r>
              <a:rPr lang="en-US" sz="2800" dirty="0" smtClean="0">
                <a:solidFill>
                  <a:schemeClr val="tx1"/>
                </a:solidFill>
              </a:rPr>
              <a:t>What Are the Legal Issues?</a:t>
            </a:r>
          </a:p>
          <a:p>
            <a:pPr marL="514350" indent="-514350" algn="l">
              <a:buFont typeface="+mj-lt"/>
              <a:buAutoNum type="arabicPeriod"/>
            </a:pPr>
            <a:r>
              <a:rPr lang="en-US" sz="2800" dirty="0" smtClean="0">
                <a:solidFill>
                  <a:schemeClr val="tx1"/>
                </a:solidFill>
              </a:rPr>
              <a:t>What is the source of morality and ethics?</a:t>
            </a:r>
          </a:p>
          <a:p>
            <a:pPr marL="514350" indent="-514350" algn="l">
              <a:buFont typeface="+mj-lt"/>
              <a:buAutoNum type="arabicPeriod"/>
            </a:pPr>
            <a:r>
              <a:rPr lang="en-US" sz="2800" dirty="0" smtClean="0">
                <a:solidFill>
                  <a:schemeClr val="tx1"/>
                </a:solidFill>
              </a:rPr>
              <a:t>Should ethical decisions be based on a person’s feelings or opinions?</a:t>
            </a:r>
          </a:p>
          <a:p>
            <a:pPr marL="514350" indent="-514350" algn="l">
              <a:buFont typeface="+mj-lt"/>
              <a:buAutoNum type="arabicPeriod"/>
            </a:pPr>
            <a:r>
              <a:rPr lang="en-US" sz="2800" dirty="0" smtClean="0">
                <a:solidFill>
                  <a:schemeClr val="tx1"/>
                </a:solidFill>
              </a:rPr>
              <a:t>Do ethical and legal issues ever conflict?</a:t>
            </a:r>
          </a:p>
          <a:p>
            <a:pPr marL="514350" indent="-514350" algn="l">
              <a:buFont typeface="+mj-lt"/>
              <a:buAutoNum type="arabicPeriod"/>
            </a:pPr>
            <a:r>
              <a:rPr lang="en-US" sz="2800" dirty="0" smtClean="0">
                <a:solidFill>
                  <a:schemeClr val="tx1"/>
                </a:solidFill>
              </a:rPr>
              <a:t>Do ethical standards ever change?</a:t>
            </a:r>
          </a:p>
          <a:p>
            <a:pPr marL="514350" indent="-514350" algn="l">
              <a:buFont typeface="+mj-lt"/>
              <a:buAutoNum type="arabicPeriod"/>
            </a:pPr>
            <a:r>
              <a:rPr lang="en-US" sz="2800" dirty="0" smtClean="0">
                <a:solidFill>
                  <a:schemeClr val="tx1"/>
                </a:solidFill>
              </a:rPr>
              <a:t>Does the law ever change in the United States?</a:t>
            </a:r>
            <a:endParaRPr lang="en-US" sz="2800" dirty="0">
              <a:solidFill>
                <a:schemeClr val="tx1"/>
              </a:solidFill>
            </a:endParaRPr>
          </a:p>
        </p:txBody>
      </p:sp>
      <p:sp>
        <p:nvSpPr>
          <p:cNvPr id="6" name="Slide Number Placeholder 5"/>
          <p:cNvSpPr>
            <a:spLocks noGrp="1"/>
          </p:cNvSpPr>
          <p:nvPr>
            <p:ph type="sldNum" sz="quarter" idx="12"/>
          </p:nvPr>
        </p:nvSpPr>
        <p:spPr/>
        <p:txBody>
          <a:bodyPr/>
          <a:lstStyle/>
          <a:p>
            <a:fld id="{43D7BD94-3FEE-4679-85B3-156BC4CAF76D}" type="slidenum">
              <a:rPr lang="en-US" smtClean="0"/>
              <a:t>1</a:t>
            </a:fld>
            <a:endParaRPr lang="en-US"/>
          </a:p>
        </p:txBody>
      </p:sp>
    </p:spTree>
    <p:extLst>
      <p:ext uri="{BB962C8B-B14F-4D97-AF65-F5344CB8AC3E}">
        <p14:creationId xmlns:p14="http://schemas.microsoft.com/office/powerpoint/2010/main" val="2989990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10</a:t>
            </a:fld>
            <a:endParaRPr lang="en-US" dirty="0"/>
          </a:p>
        </p:txBody>
      </p:sp>
      <p:sp>
        <p:nvSpPr>
          <p:cNvPr id="3" name="Content Placeholder 2"/>
          <p:cNvSpPr>
            <a:spLocks noGrp="1"/>
          </p:cNvSpPr>
          <p:nvPr>
            <p:ph idx="1"/>
          </p:nvPr>
        </p:nvSpPr>
        <p:spPr/>
        <p:txBody>
          <a:bodyPr/>
          <a:lstStyle/>
          <a:p>
            <a:r>
              <a:rPr lang="en-US" dirty="0" smtClean="0"/>
              <a:t>Why the Law is Necessary</a:t>
            </a:r>
          </a:p>
          <a:p>
            <a:pPr lvl="1"/>
            <a:r>
              <a:rPr lang="en-US" dirty="0" smtClean="0"/>
              <a:t>Law is the system</a:t>
            </a:r>
            <a:r>
              <a:rPr lang="en-US" baseline="0" dirty="0" smtClean="0"/>
              <a:t> of rules of conduct established by the government of a society to maintain stability and justice</a:t>
            </a:r>
            <a:endParaRPr lang="en-US" dirty="0" smtClean="0"/>
          </a:p>
          <a:p>
            <a:pPr lvl="2"/>
            <a:r>
              <a:rPr lang="en-US" dirty="0" smtClean="0"/>
              <a:t>Example: </a:t>
            </a:r>
            <a:r>
              <a:rPr lang="en-US" dirty="0" smtClean="0">
                <a:solidFill>
                  <a:schemeClr val="tx1"/>
                </a:solidFill>
              </a:rPr>
              <a:t>World Cars, Inc.</a:t>
            </a:r>
            <a:r>
              <a:rPr lang="en-US" baseline="0" dirty="0" smtClean="0">
                <a:solidFill>
                  <a:schemeClr val="tx1"/>
                </a:solidFill>
              </a:rPr>
              <a:t> advertises its cars by saying “They’re the best on the market!” even though it know that they are quite ordinary. A competitor, Best Auto Corp, uses a similar slogan, but its car violate safety laws and are frequently involved in accidents</a:t>
            </a:r>
          </a:p>
          <a:p>
            <a:pPr lvl="1"/>
            <a:r>
              <a:rPr lang="en-US" dirty="0" smtClean="0"/>
              <a:t>World Cars is ethically dishonest but not illegal. Best Auto makes shoddy cars which is illegal</a:t>
            </a:r>
          </a:p>
        </p:txBody>
      </p:sp>
    </p:spTree>
    <p:extLst>
      <p:ext uri="{BB962C8B-B14F-4D97-AF65-F5344CB8AC3E}">
        <p14:creationId xmlns:p14="http://schemas.microsoft.com/office/powerpoint/2010/main" val="1385662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11</a:t>
            </a:fld>
            <a:endParaRPr lang="en-US" dirty="0"/>
          </a:p>
        </p:txBody>
      </p:sp>
      <p:sp>
        <p:nvSpPr>
          <p:cNvPr id="3" name="Content Placeholder 2"/>
          <p:cNvSpPr>
            <a:spLocks noGrp="1"/>
          </p:cNvSpPr>
          <p:nvPr>
            <p:ph idx="1"/>
          </p:nvPr>
        </p:nvSpPr>
        <p:spPr/>
        <p:txBody>
          <a:bodyPr/>
          <a:lstStyle/>
          <a:p>
            <a:pPr lvl="1"/>
            <a:r>
              <a:rPr lang="en-US" dirty="0" smtClean="0"/>
              <a:t>Laws</a:t>
            </a:r>
            <a:r>
              <a:rPr lang="en-US" baseline="0" dirty="0" smtClean="0"/>
              <a:t> define legal rights and duties of the people</a:t>
            </a:r>
          </a:p>
          <a:p>
            <a:pPr lvl="1"/>
            <a:endParaRPr lang="en-US" baseline="0" dirty="0" smtClean="0"/>
          </a:p>
          <a:p>
            <a:pPr lvl="1"/>
            <a:r>
              <a:rPr lang="en-US" baseline="0" dirty="0" smtClean="0"/>
              <a:t>Enforced  through agencies, courts, legislature and regulatory agencies.</a:t>
            </a:r>
          </a:p>
          <a:p>
            <a:pPr lvl="1"/>
            <a:endParaRPr lang="en-US" baseline="0" dirty="0" smtClean="0"/>
          </a:p>
          <a:p>
            <a:pPr lvl="1"/>
            <a:r>
              <a:rPr lang="en-US" baseline="0" dirty="0" smtClean="0"/>
              <a:t>Laws can’t make people do what is right</a:t>
            </a:r>
          </a:p>
          <a:p>
            <a:pPr lvl="1"/>
            <a:endParaRPr lang="en-US" baseline="0" dirty="0" smtClean="0"/>
          </a:p>
          <a:p>
            <a:pPr lvl="1"/>
            <a:r>
              <a:rPr lang="en-US" baseline="0" dirty="0" smtClean="0"/>
              <a:t>Laws have the power to punish for wrong behavior</a:t>
            </a:r>
          </a:p>
        </p:txBody>
      </p:sp>
    </p:spTree>
    <p:extLst>
      <p:ext uri="{BB962C8B-B14F-4D97-AF65-F5344CB8AC3E}">
        <p14:creationId xmlns:p14="http://schemas.microsoft.com/office/powerpoint/2010/main" val="1592397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12</a:t>
            </a:fld>
            <a:endParaRPr lang="en-US" dirty="0"/>
          </a:p>
        </p:txBody>
      </p:sp>
      <p:sp>
        <p:nvSpPr>
          <p:cNvPr id="3" name="Content Placeholder 2"/>
          <p:cNvSpPr>
            <a:spLocks noGrp="1"/>
          </p:cNvSpPr>
          <p:nvPr>
            <p:ph idx="1"/>
          </p:nvPr>
        </p:nvSpPr>
        <p:spPr/>
        <p:txBody>
          <a:bodyPr/>
          <a:lstStyle/>
          <a:p>
            <a:pPr lvl="2"/>
            <a:r>
              <a:rPr lang="en-US" dirty="0" smtClean="0"/>
              <a:t>Example: </a:t>
            </a:r>
            <a:r>
              <a:rPr lang="en-US" dirty="0" smtClean="0">
                <a:solidFill>
                  <a:schemeClr val="tx1"/>
                </a:solidFill>
              </a:rPr>
              <a:t>You see a blind man</a:t>
            </a:r>
            <a:r>
              <a:rPr lang="en-US" baseline="0" dirty="0" smtClean="0">
                <a:solidFill>
                  <a:schemeClr val="tx1"/>
                </a:solidFill>
              </a:rPr>
              <a:t> standing at a busy intersection who needs help getting across the street. You do nothing. Someone else comes along and thinks it would be funny to push him into the street.</a:t>
            </a:r>
          </a:p>
          <a:p>
            <a:pPr lvl="1"/>
            <a:r>
              <a:rPr lang="en-US" dirty="0" smtClean="0"/>
              <a:t>Your </a:t>
            </a:r>
            <a:r>
              <a:rPr lang="en-US" baseline="0" dirty="0" smtClean="0"/>
              <a:t>ethics would make you stop and help. </a:t>
            </a:r>
          </a:p>
          <a:p>
            <a:pPr lvl="1"/>
            <a:endParaRPr lang="en-US" baseline="0" dirty="0" smtClean="0"/>
          </a:p>
          <a:p>
            <a:pPr lvl="1"/>
            <a:r>
              <a:rPr lang="en-US" baseline="0" dirty="0" smtClean="0"/>
              <a:t>The law will punish the idiot who pushed him into the street.</a:t>
            </a:r>
          </a:p>
          <a:p>
            <a:pPr lvl="1"/>
            <a:endParaRPr lang="en-US" baseline="0" dirty="0" smtClean="0"/>
          </a:p>
          <a:p>
            <a:pPr lvl="1"/>
            <a:r>
              <a:rPr lang="en-US" baseline="0" dirty="0" smtClean="0"/>
              <a:t>Laws draw the line between acceptable and unacceptable actions</a:t>
            </a:r>
            <a:endParaRPr lang="en-US" dirty="0"/>
          </a:p>
        </p:txBody>
      </p:sp>
    </p:spTree>
    <p:extLst>
      <p:ext uri="{BB962C8B-B14F-4D97-AF65-F5344CB8AC3E}">
        <p14:creationId xmlns:p14="http://schemas.microsoft.com/office/powerpoint/2010/main" val="345020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13</a:t>
            </a:fld>
            <a:endParaRPr lang="en-US" dirty="0"/>
          </a:p>
        </p:txBody>
      </p:sp>
      <p:sp>
        <p:nvSpPr>
          <p:cNvPr id="3" name="Content Placeholder 2"/>
          <p:cNvSpPr>
            <a:spLocks noGrp="1"/>
          </p:cNvSpPr>
          <p:nvPr>
            <p:ph idx="1"/>
          </p:nvPr>
        </p:nvSpPr>
        <p:spPr/>
        <p:txBody>
          <a:bodyPr/>
          <a:lstStyle/>
          <a:p>
            <a:r>
              <a:rPr lang="en-US" dirty="0" smtClean="0"/>
              <a:t>Ethical and Legal Conflicts</a:t>
            </a:r>
          </a:p>
          <a:p>
            <a:pPr lvl="1"/>
            <a:r>
              <a:rPr lang="en-US" dirty="0" smtClean="0"/>
              <a:t>Laws are made by people, people</a:t>
            </a:r>
            <a:r>
              <a:rPr lang="en-US" baseline="0" dirty="0" smtClean="0"/>
              <a:t> are imperfect</a:t>
            </a:r>
          </a:p>
          <a:p>
            <a:pPr lvl="1"/>
            <a:r>
              <a:rPr lang="en-US" baseline="0" dirty="0" smtClean="0"/>
              <a:t>Ethics and law still conflict</a:t>
            </a:r>
            <a:endParaRPr lang="en-US" dirty="0" smtClean="0"/>
          </a:p>
          <a:p>
            <a:pPr lvl="2"/>
            <a:r>
              <a:rPr lang="en-US" dirty="0" smtClean="0"/>
              <a:t>Example: </a:t>
            </a:r>
            <a:r>
              <a:rPr lang="en-US" dirty="0" smtClean="0">
                <a:solidFill>
                  <a:schemeClr val="tx1"/>
                </a:solidFill>
              </a:rPr>
              <a:t>Clark is the editor</a:t>
            </a:r>
            <a:r>
              <a:rPr lang="en-US" baseline="0" dirty="0" smtClean="0">
                <a:solidFill>
                  <a:schemeClr val="tx1"/>
                </a:solidFill>
              </a:rPr>
              <a:t> of the high school newspaper. Rita tells Clark that another student is selling drugs on campus, but asks Clark not to reveal his source. When the article appears and the student is arrested, Clark has to testify at the trial. He refuses to identify his source and is held in contempt of court.</a:t>
            </a:r>
          </a:p>
          <a:p>
            <a:pPr lvl="1"/>
            <a:r>
              <a:rPr lang="en-US" baseline="0" dirty="0" smtClean="0"/>
              <a:t>Upheld the ethics of journalism, but refused to obey an order from a judge</a:t>
            </a:r>
          </a:p>
        </p:txBody>
      </p:sp>
    </p:spTree>
    <p:extLst>
      <p:ext uri="{BB962C8B-B14F-4D97-AF65-F5344CB8AC3E}">
        <p14:creationId xmlns:p14="http://schemas.microsoft.com/office/powerpoint/2010/main" val="1510849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14</a:t>
            </a:fld>
            <a:endParaRPr lang="en-US" dirty="0"/>
          </a:p>
        </p:txBody>
      </p:sp>
      <p:sp>
        <p:nvSpPr>
          <p:cNvPr id="3" name="Content Placeholder 2"/>
          <p:cNvSpPr>
            <a:spLocks noGrp="1"/>
          </p:cNvSpPr>
          <p:nvPr>
            <p:ph idx="1"/>
          </p:nvPr>
        </p:nvSpPr>
        <p:spPr/>
        <p:txBody>
          <a:bodyPr/>
          <a:lstStyle/>
          <a:p>
            <a:r>
              <a:rPr lang="en-US" dirty="0" smtClean="0"/>
              <a:t>Reviewing What You Learned</a:t>
            </a:r>
          </a:p>
          <a:p>
            <a:pPr lvl="1"/>
            <a:r>
              <a:rPr lang="en-US" dirty="0" smtClean="0"/>
              <a:t>How are ethical decisions made?</a:t>
            </a:r>
          </a:p>
          <a:p>
            <a:pPr lvl="1"/>
            <a:r>
              <a:rPr lang="en-US" dirty="0" smtClean="0"/>
              <a:t>How can the greatest good principle lead</a:t>
            </a:r>
            <a:r>
              <a:rPr lang="en-US" baseline="0" dirty="0" smtClean="0"/>
              <a:t> to ethical decisions?</a:t>
            </a:r>
          </a:p>
          <a:p>
            <a:pPr lvl="1"/>
            <a:r>
              <a:rPr lang="en-US" baseline="0" dirty="0" smtClean="0"/>
              <a:t>How can the golden rule principle lead to ethical decisions?</a:t>
            </a:r>
          </a:p>
          <a:p>
            <a:pPr lvl="1"/>
            <a:r>
              <a:rPr lang="en-US" baseline="0" dirty="0" smtClean="0"/>
              <a:t>What are the four ethical character traits?</a:t>
            </a:r>
          </a:p>
          <a:p>
            <a:pPr lvl="1"/>
            <a:r>
              <a:rPr lang="en-US" baseline="0" dirty="0" smtClean="0"/>
              <a:t>How is the law related to ethics?</a:t>
            </a:r>
          </a:p>
          <a:p>
            <a:pPr lvl="1"/>
            <a:r>
              <a:rPr lang="en-US" baseline="0" dirty="0" smtClean="0"/>
              <a:t>Why is the law important?</a:t>
            </a:r>
          </a:p>
          <a:p>
            <a:pPr lvl="1"/>
            <a:r>
              <a:rPr lang="en-US" baseline="0" dirty="0" smtClean="0"/>
              <a:t>How might ethics and the law conflict?</a:t>
            </a:r>
            <a:endParaRPr lang="en-US" dirty="0"/>
          </a:p>
        </p:txBody>
      </p:sp>
    </p:spTree>
    <p:extLst>
      <p:ext uri="{BB962C8B-B14F-4D97-AF65-F5344CB8AC3E}">
        <p14:creationId xmlns:p14="http://schemas.microsoft.com/office/powerpoint/2010/main" val="3456135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15</a:t>
            </a:fld>
            <a:endParaRPr lang="en-US" dirty="0"/>
          </a:p>
        </p:txBody>
      </p:sp>
      <p:sp>
        <p:nvSpPr>
          <p:cNvPr id="3" name="Content Placeholder 2"/>
          <p:cNvSpPr>
            <a:spLocks noGrp="1"/>
          </p:cNvSpPr>
          <p:nvPr>
            <p:ph idx="1"/>
          </p:nvPr>
        </p:nvSpPr>
        <p:spPr/>
        <p:txBody>
          <a:bodyPr/>
          <a:lstStyle/>
          <a:p>
            <a:r>
              <a:rPr lang="en-US" dirty="0" smtClean="0"/>
              <a:t>Ethical Situation</a:t>
            </a:r>
          </a:p>
          <a:p>
            <a:pPr lvl="1"/>
            <a:r>
              <a:rPr lang="en-US" dirty="0" smtClean="0"/>
              <a:t>Last week you misplaced your new iPhone</a:t>
            </a:r>
            <a:r>
              <a:rPr lang="en-US" baseline="0" dirty="0" smtClean="0"/>
              <a:t>. You thought you may have left it in the locker room after practice. After looking everywhere for it, you posted a reward notice on the bulletin boards around school. The next day, a student sees you in the hallway and hands you your iPhone and say “I found this in the library. Good thing you had your name on it”.  </a:t>
            </a:r>
            <a:r>
              <a:rPr lang="en-US" baseline="0" dirty="0" smtClean="0">
                <a:solidFill>
                  <a:srgbClr val="FF0000"/>
                </a:solidFill>
              </a:rPr>
              <a:t>Even though he did not mention the reward, are you still obligated to pay it? Is it ethical not to pay the reward to the finder?</a:t>
            </a:r>
            <a:endParaRPr lang="en-US" dirty="0"/>
          </a:p>
        </p:txBody>
      </p:sp>
    </p:spTree>
    <p:extLst>
      <p:ext uri="{BB962C8B-B14F-4D97-AF65-F5344CB8AC3E}">
        <p14:creationId xmlns:p14="http://schemas.microsoft.com/office/powerpoint/2010/main" val="1889251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16</a:t>
            </a:fld>
            <a:endParaRPr lang="en-US" dirty="0"/>
          </a:p>
        </p:txBody>
      </p:sp>
      <p:sp>
        <p:nvSpPr>
          <p:cNvPr id="3" name="Rectangle 2"/>
          <p:cNvSpPr/>
          <p:nvPr/>
        </p:nvSpPr>
        <p:spPr>
          <a:xfrm>
            <a:off x="573396" y="990600"/>
            <a:ext cx="3347327" cy="707886"/>
          </a:xfrm>
          <a:prstGeom prst="rect">
            <a:avLst/>
          </a:prstGeom>
          <a:noFill/>
        </p:spPr>
        <p:txBody>
          <a:bodyPr wrap="none" lIns="91440" tIns="45720" rIns="91440" bIns="45720">
            <a:spAutoFit/>
          </a:bodyPr>
          <a:lstStyle/>
          <a:p>
            <a:pPr algn="ctr"/>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Sources of Law</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7696200" cy="2308324"/>
          </a:xfrm>
          <a:prstGeom prst="rect">
            <a:avLst/>
          </a:prstGeom>
          <a:noFill/>
        </p:spPr>
        <p:txBody>
          <a:bodyPr wrap="square" rtlCol="0">
            <a:spAutoFit/>
          </a:bodyPr>
          <a:lstStyle/>
          <a:p>
            <a:pPr marL="285750" indent="-285750">
              <a:buFont typeface="Wingdings" pitchFamily="2" charset="2"/>
              <a:buChar char="§"/>
            </a:pPr>
            <a:r>
              <a:rPr lang="en-US" sz="2400" dirty="0" smtClean="0"/>
              <a:t>How to recognize the various parts of the U.S. Constitution</a:t>
            </a:r>
          </a:p>
          <a:p>
            <a:pPr marL="285750" indent="-285750">
              <a:buFont typeface="Wingdings" pitchFamily="2" charset="2"/>
              <a:buChar char="§"/>
            </a:pPr>
            <a:r>
              <a:rPr lang="en-US" sz="2400" dirty="0" smtClean="0"/>
              <a:t>How to explain the components of common law</a:t>
            </a:r>
          </a:p>
          <a:p>
            <a:pPr marL="285750" indent="-285750">
              <a:buFont typeface="Wingdings" pitchFamily="2" charset="2"/>
              <a:buChar char="§"/>
            </a:pPr>
            <a:r>
              <a:rPr lang="en-US" sz="2400" dirty="0" smtClean="0"/>
              <a:t>How to explain the purposes of statutory law</a:t>
            </a:r>
          </a:p>
          <a:p>
            <a:pPr marL="285750" indent="-285750">
              <a:buFont typeface="Wingdings" pitchFamily="2" charset="2"/>
              <a:buChar char="§"/>
            </a:pPr>
            <a:r>
              <a:rPr lang="en-US" sz="2400" dirty="0" smtClean="0"/>
              <a:t>How to identify the various ways that courts make law</a:t>
            </a:r>
          </a:p>
          <a:p>
            <a:pPr marL="285750" indent="-285750">
              <a:buFont typeface="Wingdings" pitchFamily="2" charset="2"/>
              <a:buChar char="§"/>
            </a:pPr>
            <a:r>
              <a:rPr lang="en-US" sz="2400" dirty="0" smtClean="0"/>
              <a:t>How the government makes administrative regulations</a:t>
            </a:r>
          </a:p>
        </p:txBody>
      </p:sp>
      <p:sp>
        <p:nvSpPr>
          <p:cNvPr id="7" name="TextBox 6"/>
          <p:cNvSpPr txBox="1"/>
          <p:nvPr/>
        </p:nvSpPr>
        <p:spPr>
          <a:xfrm>
            <a:off x="669402" y="4953000"/>
            <a:ext cx="7483998" cy="830997"/>
          </a:xfrm>
          <a:prstGeom prst="rect">
            <a:avLst/>
          </a:prstGeom>
          <a:noFill/>
        </p:spPr>
        <p:txBody>
          <a:bodyPr wrap="square" rtlCol="0">
            <a:spAutoFit/>
          </a:bodyPr>
          <a:lstStyle/>
          <a:p>
            <a:pPr marL="0" indent="0">
              <a:buFont typeface="Wingdings" pitchFamily="2" charset="2"/>
              <a:buNone/>
            </a:pPr>
            <a:r>
              <a:rPr lang="en-US" sz="2400" dirty="0" smtClean="0"/>
              <a:t>Learning how the law is made will help you make decision regarding your legal responsibilities</a:t>
            </a:r>
          </a:p>
        </p:txBody>
      </p:sp>
    </p:spTree>
    <p:extLst>
      <p:ext uri="{BB962C8B-B14F-4D97-AF65-F5344CB8AC3E}">
        <p14:creationId xmlns:p14="http://schemas.microsoft.com/office/powerpoint/2010/main" val="552207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t>17</a:t>
            </a:fld>
            <a:endParaRPr lang="en-US"/>
          </a:p>
        </p:txBody>
      </p:sp>
      <p:sp>
        <p:nvSpPr>
          <p:cNvPr id="3" name="Content Placeholder 2"/>
          <p:cNvSpPr>
            <a:spLocks noGrp="1"/>
          </p:cNvSpPr>
          <p:nvPr>
            <p:ph idx="1"/>
          </p:nvPr>
        </p:nvSpPr>
        <p:spPr/>
        <p:txBody>
          <a:bodyPr/>
          <a:lstStyle/>
          <a:p>
            <a:r>
              <a:rPr lang="en-US" dirty="0" smtClean="0"/>
              <a:t>The Five Main Sources of U.S. Law</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56972"/>
            <a:ext cx="6921229" cy="4960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062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18</a:t>
            </a:fld>
            <a:endParaRPr lang="en-US" dirty="0"/>
          </a:p>
        </p:txBody>
      </p:sp>
      <p:sp>
        <p:nvSpPr>
          <p:cNvPr id="3" name="Content Placeholder 2"/>
          <p:cNvSpPr>
            <a:spLocks noGrp="1"/>
          </p:cNvSpPr>
          <p:nvPr>
            <p:ph idx="1"/>
          </p:nvPr>
        </p:nvSpPr>
        <p:spPr/>
        <p:txBody>
          <a:bodyPr>
            <a:normAutofit/>
          </a:bodyPr>
          <a:lstStyle/>
          <a:p>
            <a:r>
              <a:rPr lang="en-US" dirty="0" smtClean="0"/>
              <a:t>Constitutional Law</a:t>
            </a:r>
          </a:p>
          <a:p>
            <a:pPr lvl="1"/>
            <a:r>
              <a:rPr lang="en-US" dirty="0" smtClean="0"/>
              <a:t>A country’s constitution</a:t>
            </a:r>
            <a:r>
              <a:rPr lang="en-US" baseline="0" dirty="0" smtClean="0"/>
              <a:t> spells out the principles by which the government operates.  </a:t>
            </a:r>
          </a:p>
          <a:p>
            <a:pPr lvl="1"/>
            <a:endParaRPr lang="en-US" baseline="0" dirty="0" smtClean="0"/>
          </a:p>
          <a:p>
            <a:pPr lvl="2"/>
            <a:r>
              <a:rPr lang="en-US" dirty="0" smtClean="0"/>
              <a:t>The Constitution of the United States</a:t>
            </a:r>
          </a:p>
          <a:p>
            <a:pPr lvl="3"/>
            <a:r>
              <a:rPr lang="en-US" dirty="0" smtClean="0"/>
              <a:t>Sets forth</a:t>
            </a:r>
            <a:r>
              <a:rPr lang="en-US" baseline="0" dirty="0" smtClean="0"/>
              <a:t> the rights of citizens</a:t>
            </a:r>
          </a:p>
          <a:p>
            <a:pPr lvl="3"/>
            <a:r>
              <a:rPr lang="en-US" baseline="0" dirty="0" smtClean="0"/>
              <a:t>Defines limits by which government operate</a:t>
            </a:r>
          </a:p>
          <a:p>
            <a:pPr lvl="3"/>
            <a:r>
              <a:rPr lang="en-US" baseline="0" dirty="0" smtClean="0"/>
              <a:t>Defines functions of the branches and divisions of government</a:t>
            </a:r>
            <a:endParaRPr lang="en-US" dirty="0" smtClean="0"/>
          </a:p>
          <a:p>
            <a:endParaRPr lang="en-US" dirty="0" smtClean="0"/>
          </a:p>
        </p:txBody>
      </p:sp>
    </p:spTree>
    <p:extLst>
      <p:ext uri="{BB962C8B-B14F-4D97-AF65-F5344CB8AC3E}">
        <p14:creationId xmlns:p14="http://schemas.microsoft.com/office/powerpoint/2010/main" val="408502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19</a:t>
            </a:fld>
            <a:endParaRPr lang="en-US" dirty="0"/>
          </a:p>
        </p:txBody>
      </p:sp>
      <p:sp>
        <p:nvSpPr>
          <p:cNvPr id="3" name="Content Placeholder 2"/>
          <p:cNvSpPr>
            <a:spLocks noGrp="1"/>
          </p:cNvSpPr>
          <p:nvPr>
            <p:ph idx="1"/>
          </p:nvPr>
        </p:nvSpPr>
        <p:spPr/>
        <p:txBody>
          <a:bodyPr/>
          <a:lstStyle/>
          <a:p>
            <a:r>
              <a:rPr lang="en-US" dirty="0" smtClean="0"/>
              <a:t>The U.S.</a:t>
            </a:r>
            <a:r>
              <a:rPr lang="en-US" baseline="0" dirty="0" smtClean="0"/>
              <a:t> Constitution</a:t>
            </a:r>
          </a:p>
          <a:p>
            <a:pPr lvl="1"/>
            <a:r>
              <a:rPr lang="en-US" dirty="0" smtClean="0"/>
              <a:t>Seven Articles</a:t>
            </a:r>
          </a:p>
          <a:p>
            <a:pPr lvl="2"/>
            <a:r>
              <a:rPr lang="en-US" dirty="0" smtClean="0"/>
              <a:t>Article I</a:t>
            </a:r>
            <a:r>
              <a:rPr lang="en-US" baseline="0" dirty="0" smtClean="0"/>
              <a:t> – Legislative Branch</a:t>
            </a:r>
          </a:p>
          <a:p>
            <a:pPr lvl="2"/>
            <a:r>
              <a:rPr lang="en-US" baseline="0" dirty="0" smtClean="0"/>
              <a:t>Article II – The Executive Branch</a:t>
            </a:r>
          </a:p>
          <a:p>
            <a:pPr lvl="2"/>
            <a:r>
              <a:rPr lang="en-US" baseline="0" dirty="0" smtClean="0"/>
              <a:t>Article III – The Judicial Branch</a:t>
            </a:r>
          </a:p>
          <a:p>
            <a:pPr lvl="2"/>
            <a:r>
              <a:rPr lang="en-US" baseline="0" dirty="0" smtClean="0"/>
              <a:t>Article IV – Relations among States</a:t>
            </a:r>
          </a:p>
          <a:p>
            <a:pPr lvl="2"/>
            <a:r>
              <a:rPr lang="en-US" baseline="0" dirty="0" smtClean="0"/>
              <a:t>Article V – The Amending Process</a:t>
            </a:r>
          </a:p>
          <a:p>
            <a:pPr lvl="2"/>
            <a:r>
              <a:rPr lang="en-US" baseline="0" dirty="0" smtClean="0"/>
              <a:t>Article VI – National Supremacy</a:t>
            </a:r>
          </a:p>
          <a:p>
            <a:pPr lvl="2"/>
            <a:r>
              <a:rPr lang="en-US" baseline="0" dirty="0" smtClean="0"/>
              <a:t>Article VII – the Ratification of the Constitution</a:t>
            </a:r>
          </a:p>
          <a:p>
            <a:pPr lvl="1"/>
            <a:r>
              <a:rPr lang="en-US" dirty="0" smtClean="0"/>
              <a:t>27 Amendments</a:t>
            </a:r>
          </a:p>
          <a:p>
            <a:pPr lvl="2"/>
            <a:r>
              <a:rPr lang="en-US" dirty="0" smtClean="0"/>
              <a:t>1 – 10 are called the Bill of Rights</a:t>
            </a:r>
            <a:endParaRPr lang="en-US" dirty="0"/>
          </a:p>
        </p:txBody>
      </p:sp>
    </p:spTree>
    <p:extLst>
      <p:ext uri="{BB962C8B-B14F-4D97-AF65-F5344CB8AC3E}">
        <p14:creationId xmlns:p14="http://schemas.microsoft.com/office/powerpoint/2010/main" val="114449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2</a:t>
            </a:fld>
            <a:endParaRPr lang="en-US" dirty="0"/>
          </a:p>
        </p:txBody>
      </p:sp>
      <p:sp>
        <p:nvSpPr>
          <p:cNvPr id="3" name="Rectangle 2"/>
          <p:cNvSpPr/>
          <p:nvPr/>
        </p:nvSpPr>
        <p:spPr>
          <a:xfrm>
            <a:off x="581409" y="990600"/>
            <a:ext cx="3331297" cy="707886"/>
          </a:xfrm>
          <a:prstGeom prst="rect">
            <a:avLst/>
          </a:prstGeom>
          <a:noFill/>
        </p:spPr>
        <p:txBody>
          <a:bodyPr wrap="none" lIns="91440" tIns="45720" rIns="91440" bIns="45720">
            <a:spAutoFit/>
          </a:bodyPr>
          <a:lstStyle/>
          <a:p>
            <a:pPr algn="ctr"/>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Defining Ethics</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91445" y="4961417"/>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6858000" cy="2677656"/>
          </a:xfrm>
          <a:prstGeom prst="rect">
            <a:avLst/>
          </a:prstGeom>
          <a:noFill/>
        </p:spPr>
        <p:txBody>
          <a:bodyPr wrap="square" rtlCol="0">
            <a:spAutoFit/>
          </a:bodyPr>
          <a:lstStyle/>
          <a:p>
            <a:pPr marL="285750" indent="-285750">
              <a:buFont typeface="Wingdings" pitchFamily="2" charset="2"/>
              <a:buChar char="§"/>
            </a:pPr>
            <a:r>
              <a:rPr lang="en-US" sz="2400" dirty="0" smtClean="0"/>
              <a:t>How ethical decisions are made</a:t>
            </a:r>
          </a:p>
          <a:p>
            <a:pPr marL="285750" indent="-285750">
              <a:buFont typeface="Wingdings" pitchFamily="2" charset="2"/>
              <a:buChar char="§"/>
            </a:pPr>
            <a:r>
              <a:rPr lang="en-US" sz="2400" dirty="0" smtClean="0"/>
              <a:t>When to apply the greatest good principle</a:t>
            </a:r>
          </a:p>
          <a:p>
            <a:pPr marL="285750" indent="-285750">
              <a:buFont typeface="Wingdings" pitchFamily="2" charset="2"/>
              <a:buChar char="§"/>
            </a:pPr>
            <a:r>
              <a:rPr lang="en-US" sz="2400" dirty="0" smtClean="0"/>
              <a:t>When to apply the golden rule principle</a:t>
            </a:r>
          </a:p>
          <a:p>
            <a:pPr marL="285750" indent="-285750">
              <a:buFont typeface="Wingdings" pitchFamily="2" charset="2"/>
              <a:buChar char="§"/>
            </a:pPr>
            <a:r>
              <a:rPr lang="en-US" sz="2400" dirty="0" smtClean="0"/>
              <a:t>How to explain the nature of ethical character traits</a:t>
            </a:r>
          </a:p>
          <a:p>
            <a:pPr marL="285750" indent="-285750">
              <a:buFont typeface="Wingdings" pitchFamily="2" charset="2"/>
              <a:buChar char="§"/>
            </a:pPr>
            <a:r>
              <a:rPr lang="en-US" sz="2400" dirty="0" smtClean="0"/>
              <a:t>When the law relates to ethics</a:t>
            </a:r>
          </a:p>
          <a:p>
            <a:pPr marL="285750" indent="-285750">
              <a:buFont typeface="Wingdings" pitchFamily="2" charset="2"/>
              <a:buChar char="§"/>
            </a:pPr>
            <a:r>
              <a:rPr lang="en-US" sz="2400" dirty="0" smtClean="0"/>
              <a:t>How to explain the importance of law</a:t>
            </a:r>
          </a:p>
          <a:p>
            <a:pPr marL="285750" indent="-285750">
              <a:buFont typeface="Wingdings" pitchFamily="2" charset="2"/>
              <a:buChar char="§"/>
            </a:pPr>
            <a:r>
              <a:rPr lang="en-US" sz="2400" dirty="0" smtClean="0"/>
              <a:t>How ethics and the law might sometimes conflict</a:t>
            </a:r>
            <a:endParaRPr lang="en-US" sz="2400" dirty="0"/>
          </a:p>
        </p:txBody>
      </p:sp>
      <p:sp>
        <p:nvSpPr>
          <p:cNvPr id="7" name="TextBox 6"/>
          <p:cNvSpPr txBox="1"/>
          <p:nvPr/>
        </p:nvSpPr>
        <p:spPr>
          <a:xfrm>
            <a:off x="669402" y="5423082"/>
            <a:ext cx="6858000" cy="830997"/>
          </a:xfrm>
          <a:prstGeom prst="rect">
            <a:avLst/>
          </a:prstGeom>
          <a:noFill/>
        </p:spPr>
        <p:txBody>
          <a:bodyPr wrap="square" rtlCol="0">
            <a:spAutoFit/>
          </a:bodyPr>
          <a:lstStyle/>
          <a:p>
            <a:pPr marL="0" indent="0">
              <a:buFont typeface="Wingdings" pitchFamily="2" charset="2"/>
              <a:buNone/>
            </a:pPr>
            <a:r>
              <a:rPr lang="en-US" sz="2400" dirty="0" smtClean="0"/>
              <a:t>Learning how to apply ethical principles will help you make ethical decisions</a:t>
            </a:r>
          </a:p>
        </p:txBody>
      </p:sp>
    </p:spTree>
    <p:extLst>
      <p:ext uri="{BB962C8B-B14F-4D97-AF65-F5344CB8AC3E}">
        <p14:creationId xmlns:p14="http://schemas.microsoft.com/office/powerpoint/2010/main" val="1592529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20</a:t>
            </a:fld>
            <a:endParaRPr lang="en-US" dirty="0"/>
          </a:p>
        </p:txBody>
      </p:sp>
      <p:sp>
        <p:nvSpPr>
          <p:cNvPr id="3" name="Content Placeholder 2"/>
          <p:cNvSpPr>
            <a:spLocks noGrp="1"/>
          </p:cNvSpPr>
          <p:nvPr>
            <p:ph idx="1"/>
          </p:nvPr>
        </p:nvSpPr>
        <p:spPr/>
        <p:txBody>
          <a:bodyPr/>
          <a:lstStyle/>
          <a:p>
            <a:r>
              <a:rPr lang="en-US" dirty="0" smtClean="0"/>
              <a:t>The Constitution</a:t>
            </a:r>
          </a:p>
          <a:p>
            <a:pPr lvl="2"/>
            <a:r>
              <a:rPr lang="en-US" dirty="0" smtClean="0"/>
              <a:t>Seven Articles</a:t>
            </a:r>
          </a:p>
          <a:p>
            <a:pPr lvl="3"/>
            <a:r>
              <a:rPr lang="en-US" dirty="0" smtClean="0"/>
              <a:t>Articles I,</a:t>
            </a:r>
            <a:r>
              <a:rPr lang="en-US" baseline="0" dirty="0" smtClean="0"/>
              <a:t> II &amp; III set the structure and powers of the three branches of the federal government</a:t>
            </a:r>
          </a:p>
          <a:p>
            <a:pPr lvl="3"/>
            <a:r>
              <a:rPr lang="en-US" baseline="0" dirty="0" smtClean="0"/>
              <a:t>Article IV requires each state to accept the laws of other states</a:t>
            </a:r>
          </a:p>
          <a:p>
            <a:pPr lvl="3"/>
            <a:r>
              <a:rPr lang="en-US" baseline="0" dirty="0" smtClean="0"/>
              <a:t>Article V outlines how the constitution may be changed</a:t>
            </a:r>
          </a:p>
          <a:p>
            <a:pPr lvl="3"/>
            <a:r>
              <a:rPr lang="en-US" baseline="0" dirty="0" smtClean="0"/>
              <a:t>Article VI contains the supremacy clause</a:t>
            </a:r>
          </a:p>
          <a:p>
            <a:pPr lvl="3"/>
            <a:r>
              <a:rPr lang="en-US" baseline="0" dirty="0" smtClean="0"/>
              <a:t>Article VII ratification of the constitution - 1787</a:t>
            </a:r>
            <a:endParaRPr lang="en-US" dirty="0"/>
          </a:p>
        </p:txBody>
      </p:sp>
    </p:spTree>
    <p:extLst>
      <p:ext uri="{BB962C8B-B14F-4D97-AF65-F5344CB8AC3E}">
        <p14:creationId xmlns:p14="http://schemas.microsoft.com/office/powerpoint/2010/main" val="2610623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21</a:t>
            </a:fld>
            <a:endParaRPr lang="en-US" dirty="0"/>
          </a:p>
        </p:txBody>
      </p:sp>
      <p:sp>
        <p:nvSpPr>
          <p:cNvPr id="3" name="Content Placeholder 2"/>
          <p:cNvSpPr>
            <a:spLocks noGrp="1"/>
          </p:cNvSpPr>
          <p:nvPr>
            <p:ph idx="1"/>
          </p:nvPr>
        </p:nvSpPr>
        <p:spPr/>
        <p:txBody>
          <a:bodyPr/>
          <a:lstStyle/>
          <a:p>
            <a:pPr lvl="1"/>
            <a:r>
              <a:rPr lang="en-US" dirty="0" smtClean="0"/>
              <a:t>Amendments</a:t>
            </a:r>
            <a:r>
              <a:rPr lang="en-US" baseline="0" dirty="0" smtClean="0"/>
              <a:t> – 27 of them</a:t>
            </a:r>
          </a:p>
          <a:p>
            <a:pPr lvl="2"/>
            <a:r>
              <a:rPr lang="en-US" dirty="0" smtClean="0"/>
              <a:t>First 10 are known as the Bill of Rights</a:t>
            </a:r>
          </a:p>
          <a:p>
            <a:pPr lvl="2"/>
            <a:r>
              <a:rPr lang="en-US" dirty="0" smtClean="0"/>
              <a:t>Ratified in 1791</a:t>
            </a:r>
          </a:p>
          <a:p>
            <a:pPr lvl="3"/>
            <a:r>
              <a:rPr lang="en-US" dirty="0" smtClean="0"/>
              <a:t>Limit the power of government</a:t>
            </a:r>
          </a:p>
          <a:p>
            <a:pPr lvl="3"/>
            <a:r>
              <a:rPr lang="en-US" dirty="0" smtClean="0"/>
              <a:t>Protect the rights of individual liberties</a:t>
            </a:r>
          </a:p>
          <a:p>
            <a:pPr lvl="3"/>
            <a:r>
              <a:rPr lang="en-US" dirty="0" smtClean="0"/>
              <a:t>Protect</a:t>
            </a:r>
            <a:r>
              <a:rPr lang="en-US" baseline="0" dirty="0" smtClean="0"/>
              <a:t> the rights of someone accused of crimes</a:t>
            </a:r>
          </a:p>
          <a:p>
            <a:pPr lvl="3"/>
            <a:endParaRPr lang="en-US" baseline="0" dirty="0" smtClean="0"/>
          </a:p>
          <a:p>
            <a:pPr lvl="2"/>
            <a:r>
              <a:rPr lang="en-US" dirty="0" smtClean="0"/>
              <a:t>Amendment</a:t>
            </a:r>
            <a:r>
              <a:rPr lang="en-US" baseline="0" dirty="0" smtClean="0"/>
              <a:t> 14 is known as the equal protection clause</a:t>
            </a:r>
          </a:p>
          <a:p>
            <a:pPr lvl="3"/>
            <a:r>
              <a:rPr lang="en-US" dirty="0" smtClean="0"/>
              <a:t>Major</a:t>
            </a:r>
            <a:r>
              <a:rPr lang="en-US" baseline="0" dirty="0" smtClean="0"/>
              <a:t> principle of justice</a:t>
            </a:r>
          </a:p>
          <a:p>
            <a:pPr lvl="3"/>
            <a:r>
              <a:rPr lang="en-US" baseline="0" dirty="0" smtClean="0"/>
              <a:t>States to give protections outlined in the 5</a:t>
            </a:r>
            <a:r>
              <a:rPr lang="en-US" baseline="30000" dirty="0" smtClean="0"/>
              <a:t>th</a:t>
            </a:r>
            <a:r>
              <a:rPr lang="en-US" baseline="0" dirty="0" smtClean="0"/>
              <a:t> amendment</a:t>
            </a:r>
            <a:endParaRPr lang="en-US" dirty="0" smtClean="0"/>
          </a:p>
          <a:p>
            <a:pPr lvl="3"/>
            <a:endParaRPr lang="en-US" dirty="0"/>
          </a:p>
        </p:txBody>
      </p:sp>
    </p:spTree>
    <p:extLst>
      <p:ext uri="{BB962C8B-B14F-4D97-AF65-F5344CB8AC3E}">
        <p14:creationId xmlns:p14="http://schemas.microsoft.com/office/powerpoint/2010/main" val="3878064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246" y="0"/>
            <a:ext cx="695550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12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23</a:t>
            </a:fld>
            <a:endParaRPr lang="en-US" dirty="0"/>
          </a:p>
        </p:txBody>
      </p:sp>
      <p:sp>
        <p:nvSpPr>
          <p:cNvPr id="3" name="Content Placeholder 2"/>
          <p:cNvSpPr>
            <a:spLocks noGrp="1"/>
          </p:cNvSpPr>
          <p:nvPr>
            <p:ph idx="1"/>
          </p:nvPr>
        </p:nvSpPr>
        <p:spPr/>
        <p:txBody>
          <a:bodyPr>
            <a:normAutofit lnSpcReduction="10000"/>
          </a:bodyPr>
          <a:lstStyle/>
          <a:p>
            <a:pPr lvl="0"/>
            <a:r>
              <a:rPr lang="en-US" dirty="0" smtClean="0"/>
              <a:t>Federal vs. State Constitutions</a:t>
            </a:r>
          </a:p>
          <a:p>
            <a:pPr lvl="1"/>
            <a:r>
              <a:rPr lang="en-US" dirty="0" smtClean="0"/>
              <a:t>States must provide the same rights as the federal government gives in the Fifth</a:t>
            </a:r>
            <a:r>
              <a:rPr lang="en-US" baseline="0" dirty="0" smtClean="0"/>
              <a:t> Amendment</a:t>
            </a:r>
          </a:p>
          <a:p>
            <a:pPr lvl="1"/>
            <a:r>
              <a:rPr lang="en-US" baseline="0" dirty="0" smtClean="0"/>
              <a:t>They are similar, but can be more protective, or restrictive than the federal</a:t>
            </a:r>
            <a:endParaRPr lang="en-US" dirty="0" smtClean="0"/>
          </a:p>
          <a:p>
            <a:pPr lvl="2"/>
            <a:r>
              <a:rPr lang="en-US" dirty="0" smtClean="0"/>
              <a:t>Example : </a:t>
            </a:r>
            <a:r>
              <a:rPr lang="en-US" dirty="0" smtClean="0">
                <a:solidFill>
                  <a:schemeClr val="tx1"/>
                </a:solidFill>
              </a:rPr>
              <a:t>Being</a:t>
            </a:r>
            <a:r>
              <a:rPr lang="en-US" baseline="0" dirty="0" smtClean="0">
                <a:solidFill>
                  <a:schemeClr val="tx1"/>
                </a:solidFill>
              </a:rPr>
              <a:t> denied admission to a school based on gender. In 1982, the supreme court held that single sex admission policy violated the equal protection clause of the 14</a:t>
            </a:r>
            <a:r>
              <a:rPr lang="en-US" baseline="30000" dirty="0" smtClean="0">
                <a:solidFill>
                  <a:schemeClr val="tx1"/>
                </a:solidFill>
              </a:rPr>
              <a:t>th</a:t>
            </a:r>
            <a:r>
              <a:rPr lang="en-US" baseline="0" dirty="0" smtClean="0">
                <a:solidFill>
                  <a:schemeClr val="tx1"/>
                </a:solidFill>
              </a:rPr>
              <a:t> amendment</a:t>
            </a:r>
            <a:endParaRPr lang="en-US" dirty="0" smtClean="0">
              <a:solidFill>
                <a:schemeClr val="tx1"/>
              </a:solidFill>
            </a:endParaRPr>
          </a:p>
          <a:p>
            <a:pPr lvl="2"/>
            <a:r>
              <a:rPr lang="en-US" dirty="0" smtClean="0"/>
              <a:t>Example</a:t>
            </a:r>
            <a:r>
              <a:rPr lang="en-US" baseline="0" dirty="0" smtClean="0"/>
              <a:t> : </a:t>
            </a:r>
            <a:r>
              <a:rPr lang="en-US" baseline="0" dirty="0" smtClean="0">
                <a:solidFill>
                  <a:schemeClr val="tx1"/>
                </a:solidFill>
              </a:rPr>
              <a:t>The state of Massachusetts wanted to have a graduated income tax, but their state constitutions requires that all people are to be taxed at an equal percentage</a:t>
            </a:r>
            <a:endParaRPr lang="en-US" dirty="0">
              <a:solidFill>
                <a:schemeClr val="tx1"/>
              </a:solidFill>
            </a:endParaRPr>
          </a:p>
        </p:txBody>
      </p:sp>
    </p:spTree>
    <p:extLst>
      <p:ext uri="{BB962C8B-B14F-4D97-AF65-F5344CB8AC3E}">
        <p14:creationId xmlns:p14="http://schemas.microsoft.com/office/powerpoint/2010/main" val="1568043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24</a:t>
            </a:fld>
            <a:endParaRPr lang="en-US" dirty="0"/>
          </a:p>
        </p:txBody>
      </p:sp>
      <p:sp>
        <p:nvSpPr>
          <p:cNvPr id="3" name="Content Placeholder 2"/>
          <p:cNvSpPr>
            <a:spLocks noGrp="1"/>
          </p:cNvSpPr>
          <p:nvPr>
            <p:ph idx="1"/>
          </p:nvPr>
        </p:nvSpPr>
        <p:spPr/>
        <p:txBody>
          <a:bodyPr/>
          <a:lstStyle/>
          <a:p>
            <a:r>
              <a:rPr lang="en-US" dirty="0" smtClean="0"/>
              <a:t>Common Law</a:t>
            </a:r>
          </a:p>
          <a:p>
            <a:pPr lvl="1"/>
            <a:r>
              <a:rPr lang="en-US" dirty="0" smtClean="0"/>
              <a:t>Rooted in English</a:t>
            </a:r>
            <a:r>
              <a:rPr lang="en-US" baseline="0" dirty="0" smtClean="0"/>
              <a:t> common law except Louisiana, which is French</a:t>
            </a:r>
          </a:p>
          <a:p>
            <a:pPr lvl="2"/>
            <a:r>
              <a:rPr lang="en-US" baseline="0" dirty="0" smtClean="0"/>
              <a:t>Traveling judges</a:t>
            </a:r>
          </a:p>
          <a:p>
            <a:pPr lvl="2"/>
            <a:r>
              <a:rPr lang="en-US" baseline="0" dirty="0" smtClean="0"/>
              <a:t>No written law</a:t>
            </a:r>
          </a:p>
          <a:p>
            <a:pPr lvl="2"/>
            <a:r>
              <a:rPr lang="en-US" baseline="0" dirty="0" smtClean="0"/>
              <a:t>Made decisions based on customs and traditions</a:t>
            </a:r>
          </a:p>
          <a:p>
            <a:pPr lvl="2"/>
            <a:r>
              <a:rPr lang="en-US" baseline="0" dirty="0" smtClean="0"/>
              <a:t>Shared decisions with other judges</a:t>
            </a:r>
          </a:p>
          <a:p>
            <a:pPr lvl="1"/>
            <a:r>
              <a:rPr lang="en-US" dirty="0" smtClean="0"/>
              <a:t>Thus, creating “common</a:t>
            </a:r>
            <a:r>
              <a:rPr lang="en-US" baseline="0" dirty="0" smtClean="0"/>
              <a:t> law”</a:t>
            </a:r>
          </a:p>
          <a:p>
            <a:pPr lvl="2"/>
            <a:r>
              <a:rPr lang="en-US" baseline="0" dirty="0" smtClean="0"/>
              <a:t>Then decisions were written down</a:t>
            </a:r>
          </a:p>
          <a:p>
            <a:pPr lvl="2"/>
            <a:r>
              <a:rPr lang="en-US" baseline="0" dirty="0" smtClean="0"/>
              <a:t>Judges could then refer to past cases</a:t>
            </a:r>
          </a:p>
          <a:p>
            <a:pPr lvl="1"/>
            <a:r>
              <a:rPr lang="en-US" baseline="0" dirty="0" smtClean="0"/>
              <a:t>Thus, creating “precedent”</a:t>
            </a:r>
          </a:p>
          <a:p>
            <a:pPr lvl="1"/>
            <a:endParaRPr lang="en-US" dirty="0"/>
          </a:p>
        </p:txBody>
      </p:sp>
    </p:spTree>
    <p:extLst>
      <p:ext uri="{BB962C8B-B14F-4D97-AF65-F5344CB8AC3E}">
        <p14:creationId xmlns:p14="http://schemas.microsoft.com/office/powerpoint/2010/main" val="1588800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25</a:t>
            </a:fld>
            <a:endParaRPr lang="en-US" dirty="0"/>
          </a:p>
        </p:txBody>
      </p:sp>
      <p:sp>
        <p:nvSpPr>
          <p:cNvPr id="3" name="Content Placeholder 2"/>
          <p:cNvSpPr>
            <a:spLocks noGrp="1"/>
          </p:cNvSpPr>
          <p:nvPr>
            <p:ph idx="1"/>
          </p:nvPr>
        </p:nvSpPr>
        <p:spPr/>
        <p:txBody>
          <a:bodyPr/>
          <a:lstStyle/>
          <a:p>
            <a:pPr lvl="1"/>
            <a:r>
              <a:rPr lang="en-US" dirty="0" smtClean="0"/>
              <a:t>Under</a:t>
            </a:r>
            <a:r>
              <a:rPr lang="en-US" baseline="0" dirty="0" smtClean="0"/>
              <a:t> the doctrine of precedent, judges were required to follow earlier decisions</a:t>
            </a:r>
          </a:p>
          <a:p>
            <a:pPr lvl="2"/>
            <a:r>
              <a:rPr lang="en-US" baseline="0" dirty="0" smtClean="0"/>
              <a:t>Stare </a:t>
            </a:r>
            <a:r>
              <a:rPr lang="en-US" baseline="0" dirty="0" err="1" smtClean="0"/>
              <a:t>decisis</a:t>
            </a:r>
            <a:r>
              <a:rPr lang="en-US" baseline="0" dirty="0" smtClean="0"/>
              <a:t>  - “let the decision stand”</a:t>
            </a:r>
          </a:p>
          <a:p>
            <a:pPr lvl="2"/>
            <a:endParaRPr lang="en-US" baseline="0" dirty="0" smtClean="0"/>
          </a:p>
          <a:p>
            <a:pPr lvl="1"/>
            <a:r>
              <a:rPr lang="en-US" dirty="0" smtClean="0"/>
              <a:t>State</a:t>
            </a:r>
            <a:r>
              <a:rPr lang="en-US" baseline="0" dirty="0" smtClean="0"/>
              <a:t> statutes and court decisions in the US eroded English common law.</a:t>
            </a:r>
          </a:p>
          <a:p>
            <a:pPr lvl="1"/>
            <a:endParaRPr lang="en-US" baseline="0" dirty="0" smtClean="0"/>
          </a:p>
          <a:p>
            <a:pPr lvl="1"/>
            <a:r>
              <a:rPr lang="en-US" baseline="0" dirty="0" smtClean="0"/>
              <a:t>Parts of common law still exist today in some states.</a:t>
            </a:r>
            <a:endParaRPr lang="en-US" dirty="0"/>
          </a:p>
        </p:txBody>
      </p:sp>
    </p:spTree>
    <p:extLst>
      <p:ext uri="{BB962C8B-B14F-4D97-AF65-F5344CB8AC3E}">
        <p14:creationId xmlns:p14="http://schemas.microsoft.com/office/powerpoint/2010/main" val="3194796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916971"/>
            <a:ext cx="6934200" cy="5714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941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27</a:t>
            </a:fld>
            <a:endParaRPr lang="en-US" dirty="0"/>
          </a:p>
        </p:txBody>
      </p:sp>
      <p:sp>
        <p:nvSpPr>
          <p:cNvPr id="3" name="Content Placeholder 2"/>
          <p:cNvSpPr>
            <a:spLocks noGrp="1"/>
          </p:cNvSpPr>
          <p:nvPr>
            <p:ph idx="1"/>
          </p:nvPr>
        </p:nvSpPr>
        <p:spPr/>
        <p:txBody>
          <a:bodyPr>
            <a:normAutofit/>
          </a:bodyPr>
          <a:lstStyle/>
          <a:p>
            <a:r>
              <a:rPr lang="en-US" dirty="0" smtClean="0"/>
              <a:t>Statutory Law</a:t>
            </a:r>
          </a:p>
          <a:p>
            <a:pPr lvl="1"/>
            <a:r>
              <a:rPr lang="en-US" dirty="0" smtClean="0"/>
              <a:t>Statutes</a:t>
            </a:r>
            <a:r>
              <a:rPr lang="en-US" baseline="0" dirty="0" smtClean="0"/>
              <a:t> are created to declare the law in issues and circumstances.</a:t>
            </a:r>
          </a:p>
          <a:p>
            <a:pPr lvl="2"/>
            <a:r>
              <a:rPr lang="en-US" dirty="0" smtClean="0"/>
              <a:t>Paying taxes</a:t>
            </a:r>
          </a:p>
          <a:p>
            <a:pPr lvl="2"/>
            <a:r>
              <a:rPr lang="en-US" dirty="0" smtClean="0"/>
              <a:t>Selective service</a:t>
            </a:r>
          </a:p>
          <a:p>
            <a:pPr lvl="2"/>
            <a:r>
              <a:rPr lang="en-US" dirty="0" smtClean="0"/>
              <a:t>Prevent discrimination</a:t>
            </a:r>
          </a:p>
        </p:txBody>
      </p:sp>
      <p:sp>
        <p:nvSpPr>
          <p:cNvPr id="4" name="TextBox 3"/>
          <p:cNvSpPr txBox="1"/>
          <p:nvPr/>
        </p:nvSpPr>
        <p:spPr>
          <a:xfrm>
            <a:off x="4343400" y="4724400"/>
            <a:ext cx="3429000" cy="1323439"/>
          </a:xfrm>
          <a:prstGeom prst="rect">
            <a:avLst/>
          </a:prstGeom>
          <a:solidFill>
            <a:schemeClr val="accent6">
              <a:lumMod val="40000"/>
              <a:lumOff val="60000"/>
            </a:schemeClr>
          </a:solidFill>
          <a:scene3d>
            <a:camera prst="orthographicFront"/>
            <a:lightRig rig="threePt" dir="t"/>
          </a:scene3d>
          <a:sp3d>
            <a:bevelT/>
          </a:sp3d>
        </p:spPr>
        <p:txBody>
          <a:bodyPr wrap="square" rtlCol="0">
            <a:spAutoFit/>
          </a:bodyPr>
          <a:lstStyle/>
          <a:p>
            <a:r>
              <a:rPr lang="en-US" sz="2000" dirty="0" smtClean="0"/>
              <a:t>Legislature – a body of lawmakers, that has the job of creating statutory law under the powers of Article 1</a:t>
            </a:r>
            <a:endParaRPr lang="en-US" sz="2000" dirty="0"/>
          </a:p>
        </p:txBody>
      </p:sp>
    </p:spTree>
    <p:extLst>
      <p:ext uri="{BB962C8B-B14F-4D97-AF65-F5344CB8AC3E}">
        <p14:creationId xmlns:p14="http://schemas.microsoft.com/office/powerpoint/2010/main" val="3595826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28</a:t>
            </a:fld>
            <a:endParaRPr lang="en-US" dirty="0"/>
          </a:p>
        </p:txBody>
      </p:sp>
      <p:sp>
        <p:nvSpPr>
          <p:cNvPr id="3" name="Content Placeholder 2"/>
          <p:cNvSpPr>
            <a:spLocks noGrp="1"/>
          </p:cNvSpPr>
          <p:nvPr>
            <p:ph idx="1"/>
          </p:nvPr>
        </p:nvSpPr>
        <p:spPr/>
        <p:txBody>
          <a:bodyPr>
            <a:normAutofit lnSpcReduction="10000"/>
          </a:bodyPr>
          <a:lstStyle/>
          <a:p>
            <a:pPr lvl="1"/>
            <a:r>
              <a:rPr lang="en-US" dirty="0" smtClean="0"/>
              <a:t>Federal Statutes</a:t>
            </a:r>
          </a:p>
          <a:p>
            <a:pPr lvl="2"/>
            <a:r>
              <a:rPr lang="en-US" dirty="0" smtClean="0"/>
              <a:t>Laws passed by congress and signed by the president</a:t>
            </a:r>
          </a:p>
          <a:p>
            <a:pPr lvl="3"/>
            <a:r>
              <a:rPr lang="en-US" dirty="0" smtClean="0"/>
              <a:t>Power to spend, tax and borrow money</a:t>
            </a:r>
          </a:p>
          <a:p>
            <a:pPr lvl="3"/>
            <a:r>
              <a:rPr lang="en-US" dirty="0" smtClean="0"/>
              <a:t>Regulate</a:t>
            </a:r>
            <a:r>
              <a:rPr lang="en-US" baseline="0" dirty="0" smtClean="0"/>
              <a:t> commerce between states</a:t>
            </a:r>
          </a:p>
          <a:p>
            <a:pPr lvl="3"/>
            <a:r>
              <a:rPr lang="en-US" baseline="0" dirty="0" smtClean="0"/>
              <a:t>May have become more powerful than intended</a:t>
            </a:r>
          </a:p>
          <a:p>
            <a:pPr lvl="3"/>
            <a:r>
              <a:rPr lang="en-US" baseline="0" dirty="0" smtClean="0"/>
              <a:t>May not pass laws than conflict with the constitution</a:t>
            </a:r>
          </a:p>
          <a:p>
            <a:pPr lvl="4"/>
            <a:r>
              <a:rPr lang="en-US" baseline="0" dirty="0" smtClean="0"/>
              <a:t>Supreme court to determine unconstitutionality</a:t>
            </a:r>
          </a:p>
          <a:p>
            <a:pPr lvl="3"/>
            <a:endParaRPr lang="en-US" dirty="0" smtClean="0"/>
          </a:p>
          <a:p>
            <a:pPr lvl="1"/>
            <a:r>
              <a:rPr lang="en-US" dirty="0" smtClean="0"/>
              <a:t>State Statutes</a:t>
            </a:r>
          </a:p>
          <a:p>
            <a:pPr lvl="2"/>
            <a:r>
              <a:rPr lang="en-US" dirty="0" smtClean="0"/>
              <a:t>Each state has its own legislature</a:t>
            </a:r>
          </a:p>
          <a:p>
            <a:pPr lvl="3"/>
            <a:r>
              <a:rPr lang="en-US" dirty="0" smtClean="0"/>
              <a:t>Name</a:t>
            </a:r>
            <a:r>
              <a:rPr lang="en-US" baseline="0" dirty="0" smtClean="0"/>
              <a:t>s may be different</a:t>
            </a:r>
          </a:p>
          <a:p>
            <a:pPr lvl="3"/>
            <a:r>
              <a:rPr lang="en-US" baseline="0" dirty="0" smtClean="0"/>
              <a:t>Functions are the same</a:t>
            </a:r>
          </a:p>
          <a:p>
            <a:pPr lvl="3"/>
            <a:r>
              <a:rPr lang="en-US" baseline="0" dirty="0" smtClean="0"/>
              <a:t>May not pass laws that conflict with the U.S. Constitution</a:t>
            </a:r>
            <a:endParaRPr lang="en-US" dirty="0"/>
          </a:p>
        </p:txBody>
      </p:sp>
    </p:spTree>
    <p:extLst>
      <p:ext uri="{BB962C8B-B14F-4D97-AF65-F5344CB8AC3E}">
        <p14:creationId xmlns:p14="http://schemas.microsoft.com/office/powerpoint/2010/main" val="1492431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29</a:t>
            </a:fld>
            <a:endParaRPr lang="en-US" dirty="0"/>
          </a:p>
        </p:txBody>
      </p:sp>
      <p:sp>
        <p:nvSpPr>
          <p:cNvPr id="3" name="Content Placeholder 2"/>
          <p:cNvSpPr>
            <a:spLocks noGrp="1"/>
          </p:cNvSpPr>
          <p:nvPr>
            <p:ph idx="1"/>
          </p:nvPr>
        </p:nvSpPr>
        <p:spPr/>
        <p:txBody>
          <a:bodyPr>
            <a:normAutofit fontScale="92500"/>
          </a:bodyPr>
          <a:lstStyle/>
          <a:p>
            <a:r>
              <a:rPr lang="en-US" dirty="0" smtClean="0"/>
              <a:t>Court Decisions</a:t>
            </a:r>
          </a:p>
          <a:p>
            <a:pPr lvl="1"/>
            <a:r>
              <a:rPr lang="en-US" dirty="0" smtClean="0"/>
              <a:t>When courts make laws it is referred to as “case</a:t>
            </a:r>
            <a:r>
              <a:rPr lang="en-US" baseline="0" dirty="0" smtClean="0"/>
              <a:t> law”</a:t>
            </a:r>
          </a:p>
          <a:p>
            <a:pPr lvl="2"/>
            <a:r>
              <a:rPr lang="en-US" dirty="0" smtClean="0"/>
              <a:t>Common Law tradition</a:t>
            </a:r>
          </a:p>
          <a:p>
            <a:pPr lvl="2"/>
            <a:r>
              <a:rPr lang="en-US" dirty="0" smtClean="0"/>
              <a:t>Interpreting statutes</a:t>
            </a:r>
          </a:p>
          <a:p>
            <a:pPr lvl="2"/>
            <a:r>
              <a:rPr lang="en-US" dirty="0" smtClean="0"/>
              <a:t>Judicial review</a:t>
            </a:r>
          </a:p>
          <a:p>
            <a:pPr lvl="2"/>
            <a:endParaRPr lang="en-US" dirty="0" smtClean="0"/>
          </a:p>
          <a:p>
            <a:pPr lvl="1"/>
            <a:r>
              <a:rPr lang="en-US" dirty="0" smtClean="0"/>
              <a:t>Decisions become</a:t>
            </a:r>
            <a:r>
              <a:rPr lang="en-US" baseline="0" dirty="0" smtClean="0"/>
              <a:t> law, then are followed by other courts in the state</a:t>
            </a:r>
          </a:p>
          <a:p>
            <a:pPr lvl="1"/>
            <a:r>
              <a:rPr lang="en-US" baseline="0" dirty="0" smtClean="0"/>
              <a:t>Judges may have to interpret statutes when they are confusing, incomplete or unclear.</a:t>
            </a:r>
          </a:p>
          <a:p>
            <a:pPr lvl="1"/>
            <a:r>
              <a:rPr lang="en-US" baseline="0" dirty="0" smtClean="0"/>
              <a:t>Courts also decide if laws or government activities are consistent with the Constitution</a:t>
            </a:r>
            <a:endParaRPr lang="en-US" dirty="0"/>
          </a:p>
        </p:txBody>
      </p:sp>
    </p:spTree>
    <p:extLst>
      <p:ext uri="{BB962C8B-B14F-4D97-AF65-F5344CB8AC3E}">
        <p14:creationId xmlns:p14="http://schemas.microsoft.com/office/powerpoint/2010/main" val="3118766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3</a:t>
            </a:fld>
            <a:endParaRPr lang="en-US" dirty="0"/>
          </a:p>
        </p:txBody>
      </p:sp>
      <p:sp>
        <p:nvSpPr>
          <p:cNvPr id="4" name="Content Placeholder 3"/>
          <p:cNvSpPr>
            <a:spLocks noGrp="1"/>
          </p:cNvSpPr>
          <p:nvPr>
            <p:ph idx="1"/>
          </p:nvPr>
        </p:nvSpPr>
        <p:spPr/>
        <p:txBody>
          <a:bodyPr/>
          <a:lstStyle/>
          <a:p>
            <a:r>
              <a:rPr lang="en-US" dirty="0" smtClean="0"/>
              <a:t>How Ethical Decisions Are</a:t>
            </a:r>
            <a:r>
              <a:rPr lang="en-US" baseline="0" dirty="0" smtClean="0"/>
              <a:t> Made</a:t>
            </a:r>
          </a:p>
          <a:p>
            <a:pPr lvl="1"/>
            <a:r>
              <a:rPr lang="en-US" dirty="0" smtClean="0"/>
              <a:t>Difference between right</a:t>
            </a:r>
            <a:r>
              <a:rPr lang="en-US" baseline="0" dirty="0" smtClean="0"/>
              <a:t> and wrong</a:t>
            </a:r>
          </a:p>
          <a:p>
            <a:pPr lvl="2"/>
            <a:r>
              <a:rPr lang="en-US" dirty="0" smtClean="0"/>
              <a:t>People use different methods </a:t>
            </a:r>
          </a:p>
          <a:p>
            <a:pPr lvl="3"/>
            <a:r>
              <a:rPr lang="en-US" sz="2200" dirty="0" smtClean="0"/>
              <a:t>Conscience</a:t>
            </a:r>
          </a:p>
          <a:p>
            <a:pPr lvl="3"/>
            <a:r>
              <a:rPr lang="en-US" sz="2200" dirty="0" smtClean="0"/>
              <a:t>Rules</a:t>
            </a:r>
          </a:p>
          <a:p>
            <a:pPr lvl="3"/>
            <a:r>
              <a:rPr lang="en-US" sz="2200" dirty="0" smtClean="0"/>
              <a:t>Religious</a:t>
            </a:r>
            <a:r>
              <a:rPr lang="en-US" sz="2200" baseline="0" dirty="0" smtClean="0"/>
              <a:t> Teaching</a:t>
            </a:r>
          </a:p>
          <a:p>
            <a:pPr lvl="3"/>
            <a:r>
              <a:rPr lang="en-US" sz="2200" baseline="0" dirty="0" smtClean="0"/>
              <a:t>Professional Code of Conduct</a:t>
            </a:r>
          </a:p>
          <a:p>
            <a:pPr lvl="3"/>
            <a:r>
              <a:rPr lang="en-US" sz="2200" baseline="0" dirty="0" smtClean="0"/>
              <a:t>Parents</a:t>
            </a:r>
          </a:p>
          <a:p>
            <a:pPr lvl="3"/>
            <a:endParaRPr lang="en-US" sz="2200" baseline="0" dirty="0" smtClean="0"/>
          </a:p>
          <a:p>
            <a:pPr lvl="2"/>
            <a:r>
              <a:rPr lang="en-US" sz="2400" dirty="0" smtClean="0"/>
              <a:t>Three ways to make ethical</a:t>
            </a:r>
            <a:r>
              <a:rPr lang="en-US" sz="2400" baseline="0" dirty="0" smtClean="0"/>
              <a:t> decisions</a:t>
            </a:r>
            <a:endParaRPr lang="en-US" sz="2400" dirty="0"/>
          </a:p>
        </p:txBody>
      </p:sp>
      <p:sp>
        <p:nvSpPr>
          <p:cNvPr id="5" name="TextBox 4"/>
          <p:cNvSpPr txBox="1"/>
          <p:nvPr/>
        </p:nvSpPr>
        <p:spPr>
          <a:xfrm>
            <a:off x="5802824" y="3695075"/>
            <a:ext cx="2971800" cy="1446550"/>
          </a:xfrm>
          <a:prstGeom prst="rect">
            <a:avLst/>
          </a:prstGeom>
          <a:solidFill>
            <a:schemeClr val="accent5">
              <a:lumMod val="60000"/>
              <a:lumOff val="40000"/>
            </a:schemeClr>
          </a:solidFill>
          <a:scene3d>
            <a:camera prst="orthographicFront"/>
            <a:lightRig rig="threePt" dir="t"/>
          </a:scene3d>
          <a:sp3d prstMaterial="matte">
            <a:bevelT/>
          </a:sp3d>
        </p:spPr>
        <p:txBody>
          <a:bodyPr wrap="square" rtlCol="0">
            <a:spAutoFit/>
          </a:bodyPr>
          <a:lstStyle/>
          <a:p>
            <a:r>
              <a:rPr lang="en-US" sz="2200" dirty="0" smtClean="0"/>
              <a:t>Morality – involves the values that govern a society’s attitude toward right and wrong.</a:t>
            </a:r>
            <a:endParaRPr lang="en-US" sz="2200" dirty="0"/>
          </a:p>
        </p:txBody>
      </p:sp>
      <p:sp>
        <p:nvSpPr>
          <p:cNvPr id="6" name="TextBox 5"/>
          <p:cNvSpPr txBox="1"/>
          <p:nvPr/>
        </p:nvSpPr>
        <p:spPr>
          <a:xfrm>
            <a:off x="5145761" y="5638800"/>
            <a:ext cx="3628863" cy="1107996"/>
          </a:xfrm>
          <a:prstGeom prst="rect">
            <a:avLst/>
          </a:prstGeom>
          <a:solidFill>
            <a:schemeClr val="accent5">
              <a:lumMod val="60000"/>
              <a:lumOff val="40000"/>
            </a:schemeClr>
          </a:solidFill>
          <a:scene3d>
            <a:camera prst="orthographicFront"/>
            <a:lightRig rig="threePt" dir="t"/>
          </a:scene3d>
          <a:sp3d prstMaterial="matte">
            <a:bevelT/>
          </a:sp3d>
        </p:spPr>
        <p:txBody>
          <a:bodyPr wrap="square" rtlCol="0">
            <a:spAutoFit/>
          </a:bodyPr>
          <a:lstStyle/>
          <a:p>
            <a:r>
              <a:rPr lang="en-US" sz="2200" dirty="0" smtClean="0"/>
              <a:t>Ethics – are the means for determining what a society’s values </a:t>
            </a:r>
            <a:r>
              <a:rPr lang="en-US" sz="2200" i="1" dirty="0" smtClean="0"/>
              <a:t>ought</a:t>
            </a:r>
            <a:r>
              <a:rPr lang="en-US" sz="2200" dirty="0" smtClean="0"/>
              <a:t> to be.</a:t>
            </a:r>
            <a:endParaRPr lang="en-US" sz="2200" dirty="0"/>
          </a:p>
        </p:txBody>
      </p:sp>
    </p:spTree>
    <p:extLst>
      <p:ext uri="{BB962C8B-B14F-4D97-AF65-F5344CB8AC3E}">
        <p14:creationId xmlns:p14="http://schemas.microsoft.com/office/powerpoint/2010/main" val="41631312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30</a:t>
            </a:fld>
            <a:endParaRPr lang="en-US" dirty="0"/>
          </a:p>
        </p:txBody>
      </p:sp>
      <p:sp>
        <p:nvSpPr>
          <p:cNvPr id="3" name="Content Placeholder 2"/>
          <p:cNvSpPr>
            <a:spLocks noGrp="1"/>
          </p:cNvSpPr>
          <p:nvPr>
            <p:ph idx="1"/>
          </p:nvPr>
        </p:nvSpPr>
        <p:spPr/>
        <p:txBody>
          <a:bodyPr>
            <a:normAutofit/>
          </a:bodyPr>
          <a:lstStyle/>
          <a:p>
            <a:r>
              <a:rPr lang="en-US" dirty="0" smtClean="0"/>
              <a:t>Administrative Regulations</a:t>
            </a:r>
          </a:p>
          <a:p>
            <a:pPr lvl="1"/>
            <a:r>
              <a:rPr lang="en-US" baseline="0" dirty="0" smtClean="0"/>
              <a:t>Government find it desirable to regulate certain types of activities by creating agencies</a:t>
            </a:r>
          </a:p>
          <a:p>
            <a:pPr lvl="2"/>
            <a:r>
              <a:rPr lang="en-US" dirty="0" smtClean="0"/>
              <a:t>FCC – broadcasting</a:t>
            </a:r>
          </a:p>
          <a:p>
            <a:pPr lvl="2"/>
            <a:r>
              <a:rPr lang="en-US" dirty="0" smtClean="0"/>
              <a:t>EPA – environment</a:t>
            </a:r>
          </a:p>
          <a:p>
            <a:pPr lvl="2"/>
            <a:r>
              <a:rPr lang="en-US" dirty="0" smtClean="0"/>
              <a:t>FTC –</a:t>
            </a:r>
            <a:r>
              <a:rPr lang="en-US" baseline="0" dirty="0" smtClean="0"/>
              <a:t> trade and commerce</a:t>
            </a:r>
          </a:p>
          <a:p>
            <a:pPr lvl="1"/>
            <a:r>
              <a:rPr lang="en-US" dirty="0" smtClean="0"/>
              <a:t>Possess a wide range</a:t>
            </a:r>
            <a:r>
              <a:rPr lang="en-US" baseline="0" dirty="0" smtClean="0"/>
              <a:t> of powers – administrative law</a:t>
            </a:r>
          </a:p>
          <a:p>
            <a:pPr lvl="2"/>
            <a:r>
              <a:rPr lang="en-US" dirty="0" smtClean="0"/>
              <a:t>Make rules</a:t>
            </a:r>
          </a:p>
          <a:p>
            <a:pPr lvl="2"/>
            <a:r>
              <a:rPr lang="en-US" dirty="0" smtClean="0"/>
              <a:t>Enforce rules</a:t>
            </a:r>
          </a:p>
          <a:p>
            <a:pPr lvl="2"/>
            <a:r>
              <a:rPr lang="en-US" dirty="0" smtClean="0"/>
              <a:t>investigate</a:t>
            </a:r>
            <a:r>
              <a:rPr lang="en-US" baseline="0" dirty="0" smtClean="0"/>
              <a:t> violations</a:t>
            </a:r>
          </a:p>
        </p:txBody>
      </p:sp>
    </p:spTree>
    <p:extLst>
      <p:ext uri="{BB962C8B-B14F-4D97-AF65-F5344CB8AC3E}">
        <p14:creationId xmlns:p14="http://schemas.microsoft.com/office/powerpoint/2010/main" val="3595923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31</a:t>
            </a:fld>
            <a:endParaRPr lang="en-US" dirty="0"/>
          </a:p>
        </p:txBody>
      </p:sp>
      <p:sp>
        <p:nvSpPr>
          <p:cNvPr id="3" name="Content Placeholder 2"/>
          <p:cNvSpPr>
            <a:spLocks noGrp="1"/>
          </p:cNvSpPr>
          <p:nvPr>
            <p:ph idx="1"/>
          </p:nvPr>
        </p:nvSpPr>
        <p:spPr/>
        <p:txBody>
          <a:bodyPr/>
          <a:lstStyle/>
          <a:p>
            <a:pPr lvl="0"/>
            <a:r>
              <a:rPr lang="en-US" dirty="0" smtClean="0"/>
              <a:t>Reviewing What You</a:t>
            </a:r>
            <a:r>
              <a:rPr lang="en-US" baseline="0" dirty="0" smtClean="0"/>
              <a:t> Have Learned</a:t>
            </a:r>
          </a:p>
          <a:p>
            <a:pPr lvl="1"/>
            <a:r>
              <a:rPr lang="en-US" dirty="0" smtClean="0"/>
              <a:t>What are the various part of the U. S. Constitution?</a:t>
            </a:r>
          </a:p>
          <a:p>
            <a:pPr lvl="1"/>
            <a:r>
              <a:rPr lang="en-US" dirty="0" smtClean="0"/>
              <a:t>What</a:t>
            </a:r>
            <a:r>
              <a:rPr lang="en-US" baseline="0" dirty="0" smtClean="0"/>
              <a:t> are the components of common law?</a:t>
            </a:r>
          </a:p>
          <a:p>
            <a:pPr lvl="1"/>
            <a:r>
              <a:rPr lang="en-US" baseline="0" dirty="0" smtClean="0"/>
              <a:t>What are the purposes of statutory law?</a:t>
            </a:r>
          </a:p>
          <a:p>
            <a:pPr lvl="1"/>
            <a:r>
              <a:rPr lang="en-US" baseline="0" dirty="0" smtClean="0"/>
              <a:t>How do the courts make law?</a:t>
            </a:r>
          </a:p>
          <a:p>
            <a:pPr lvl="1"/>
            <a:r>
              <a:rPr lang="en-US" baseline="0" dirty="0" smtClean="0"/>
              <a:t>How does the government make administrative regulation?</a:t>
            </a:r>
            <a:endParaRPr lang="en-US" dirty="0"/>
          </a:p>
        </p:txBody>
      </p:sp>
    </p:spTree>
    <p:extLst>
      <p:ext uri="{BB962C8B-B14F-4D97-AF65-F5344CB8AC3E}">
        <p14:creationId xmlns:p14="http://schemas.microsoft.com/office/powerpoint/2010/main" val="285865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4</a:t>
            </a:fld>
            <a:endParaRPr lang="en-US" dirty="0"/>
          </a:p>
        </p:txBody>
      </p:sp>
      <p:sp>
        <p:nvSpPr>
          <p:cNvPr id="3" name="Content Placeholder 2"/>
          <p:cNvSpPr>
            <a:spLocks noGrp="1"/>
          </p:cNvSpPr>
          <p:nvPr>
            <p:ph idx="1"/>
          </p:nvPr>
        </p:nvSpPr>
        <p:spPr/>
        <p:txBody>
          <a:bodyPr/>
          <a:lstStyle/>
          <a:p>
            <a:r>
              <a:rPr lang="en-US" dirty="0" smtClean="0"/>
              <a:t>Feelings and</a:t>
            </a:r>
            <a:r>
              <a:rPr lang="en-US" baseline="0" dirty="0" smtClean="0"/>
              <a:t> Opinions</a:t>
            </a:r>
          </a:p>
          <a:p>
            <a:pPr lvl="1"/>
            <a:r>
              <a:rPr lang="en-US" baseline="0" dirty="0" smtClean="0"/>
              <a:t>Right and Wrong may be a matter of opinion</a:t>
            </a:r>
          </a:p>
          <a:p>
            <a:pPr lvl="1"/>
            <a:r>
              <a:rPr lang="en-US" baseline="0" dirty="0" smtClean="0"/>
              <a:t>Can change depending on feeling or opinions</a:t>
            </a:r>
          </a:p>
          <a:p>
            <a:pPr lvl="2"/>
            <a:r>
              <a:rPr lang="en-US" dirty="0" smtClean="0"/>
              <a:t>Example:</a:t>
            </a:r>
            <a:r>
              <a:rPr lang="en-US" baseline="0" dirty="0" smtClean="0"/>
              <a:t> </a:t>
            </a:r>
            <a:r>
              <a:rPr lang="en-US" baseline="0" dirty="0" smtClean="0">
                <a:solidFill>
                  <a:schemeClr val="tx1"/>
                </a:solidFill>
              </a:rPr>
              <a:t> Harriet is from a poor family, Frank is from a wealthy family.  Harriet believes that Frank has more money than he needs. When Frank leaves his backpack unattended, Harriet steals it. She defends her actions by saying that she needs the backpack and that Frank can buy another one.</a:t>
            </a:r>
          </a:p>
          <a:p>
            <a:pPr lvl="1"/>
            <a:endParaRPr lang="en-US" dirty="0" smtClean="0"/>
          </a:p>
          <a:p>
            <a:pPr lvl="1"/>
            <a:r>
              <a:rPr lang="en-US" dirty="0" smtClean="0"/>
              <a:t>Harriet’s actions hurt</a:t>
            </a:r>
            <a:r>
              <a:rPr lang="en-US" baseline="0" dirty="0" smtClean="0"/>
              <a:t> Frank and set a bad example for others.</a:t>
            </a:r>
            <a:endParaRPr lang="en-US" dirty="0"/>
          </a:p>
        </p:txBody>
      </p:sp>
    </p:spTree>
    <p:extLst>
      <p:ext uri="{BB962C8B-B14F-4D97-AF65-F5344CB8AC3E}">
        <p14:creationId xmlns:p14="http://schemas.microsoft.com/office/powerpoint/2010/main" val="35134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5</a:t>
            </a:fld>
            <a:endParaRPr lang="en-US" dirty="0"/>
          </a:p>
        </p:txBody>
      </p:sp>
      <p:sp>
        <p:nvSpPr>
          <p:cNvPr id="3" name="Content Placeholder 2"/>
          <p:cNvSpPr>
            <a:spLocks noGrp="1"/>
          </p:cNvSpPr>
          <p:nvPr>
            <p:ph idx="1"/>
          </p:nvPr>
        </p:nvSpPr>
        <p:spPr>
          <a:xfrm>
            <a:off x="381000" y="1147465"/>
            <a:ext cx="8382000" cy="5486400"/>
          </a:xfrm>
        </p:spPr>
        <p:txBody>
          <a:bodyPr/>
          <a:lstStyle/>
          <a:p>
            <a:r>
              <a:rPr lang="en-US" dirty="0" smtClean="0"/>
              <a:t>The Greatest Good</a:t>
            </a:r>
          </a:p>
          <a:p>
            <a:pPr lvl="1"/>
            <a:r>
              <a:rPr lang="en-US" dirty="0" smtClean="0"/>
              <a:t>Every</a:t>
            </a:r>
            <a:r>
              <a:rPr lang="en-US" baseline="0" dirty="0" smtClean="0"/>
              <a:t> action has the potential to affect others</a:t>
            </a:r>
          </a:p>
          <a:p>
            <a:pPr lvl="1"/>
            <a:r>
              <a:rPr lang="en-US" baseline="0" dirty="0" smtClean="0"/>
              <a:t>The more good that results, the more ethical the action</a:t>
            </a:r>
          </a:p>
          <a:p>
            <a:endParaRPr lang="en-US" dirty="0" smtClean="0"/>
          </a:p>
          <a:p>
            <a:pPr lvl="2"/>
            <a:r>
              <a:rPr lang="en-US" dirty="0" smtClean="0"/>
              <a:t>Example: </a:t>
            </a:r>
            <a:r>
              <a:rPr lang="en-US" dirty="0" err="1" smtClean="0">
                <a:solidFill>
                  <a:schemeClr val="tx1"/>
                </a:solidFill>
              </a:rPr>
              <a:t>Alame</a:t>
            </a:r>
            <a:r>
              <a:rPr lang="en-US" dirty="0" smtClean="0">
                <a:solidFill>
                  <a:schemeClr val="tx1"/>
                </a:solidFill>
              </a:rPr>
              <a:t> knows</a:t>
            </a:r>
            <a:r>
              <a:rPr lang="en-US" baseline="0" dirty="0" smtClean="0">
                <a:solidFill>
                  <a:schemeClr val="tx1"/>
                </a:solidFill>
              </a:rPr>
              <a:t> that 10 of her 20 classmates cheated on the last exam. The teacher mistakenly believes that only one innocent student is guilty of cheating. </a:t>
            </a:r>
            <a:r>
              <a:rPr lang="en-US" baseline="0" dirty="0" err="1" smtClean="0">
                <a:solidFill>
                  <a:schemeClr val="tx1"/>
                </a:solidFill>
              </a:rPr>
              <a:t>Alame</a:t>
            </a:r>
            <a:r>
              <a:rPr lang="en-US" baseline="0" dirty="0" smtClean="0">
                <a:solidFill>
                  <a:schemeClr val="tx1"/>
                </a:solidFill>
              </a:rPr>
              <a:t> decides she will keep silent because doing so will ensure the greatest good for the greatest number of people </a:t>
            </a:r>
            <a:endParaRPr lang="en-US" dirty="0"/>
          </a:p>
        </p:txBody>
      </p:sp>
      <p:sp>
        <p:nvSpPr>
          <p:cNvPr id="5" name="Rectangle 4"/>
          <p:cNvSpPr/>
          <p:nvPr/>
        </p:nvSpPr>
        <p:spPr>
          <a:xfrm rot="20634973">
            <a:off x="1531896" y="4244169"/>
            <a:ext cx="6131714"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Misapplied !</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46422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6</a:t>
            </a:fld>
            <a:endParaRPr lang="en-US" dirty="0"/>
          </a:p>
        </p:txBody>
      </p:sp>
      <p:sp>
        <p:nvSpPr>
          <p:cNvPr id="3" name="Content Placeholder 2"/>
          <p:cNvSpPr>
            <a:spLocks noGrp="1"/>
          </p:cNvSpPr>
          <p:nvPr>
            <p:ph idx="1"/>
          </p:nvPr>
        </p:nvSpPr>
        <p:spPr/>
        <p:txBody>
          <a:bodyPr>
            <a:normAutofit/>
          </a:bodyPr>
          <a:lstStyle/>
          <a:p>
            <a:r>
              <a:rPr lang="en-US" dirty="0" smtClean="0"/>
              <a:t>The Golden Rule</a:t>
            </a:r>
          </a:p>
          <a:p>
            <a:pPr lvl="1"/>
            <a:r>
              <a:rPr lang="en-US" dirty="0" smtClean="0"/>
              <a:t>“ do unto others as you would</a:t>
            </a:r>
            <a:r>
              <a:rPr lang="en-US" baseline="0" dirty="0" smtClean="0"/>
              <a:t> have them do unto you”</a:t>
            </a:r>
          </a:p>
          <a:p>
            <a:pPr lvl="2"/>
            <a:r>
              <a:rPr lang="en-US" dirty="0" smtClean="0"/>
              <a:t>Consistency and universal appeal</a:t>
            </a:r>
          </a:p>
          <a:p>
            <a:pPr lvl="2"/>
            <a:r>
              <a:rPr lang="en-US" dirty="0" smtClean="0"/>
              <a:t>Empathy</a:t>
            </a:r>
            <a:r>
              <a:rPr lang="en-US" baseline="0" dirty="0" smtClean="0"/>
              <a:t> – putting yourself in someone else’s position</a:t>
            </a:r>
          </a:p>
          <a:p>
            <a:pPr lvl="2"/>
            <a:r>
              <a:rPr lang="en-US" baseline="0" dirty="0" smtClean="0"/>
              <a:t>Good sportsmanship is a form of the golden rule</a:t>
            </a:r>
            <a:endParaRPr lang="en-US" dirty="0" smtClean="0"/>
          </a:p>
          <a:p>
            <a:pPr lvl="2"/>
            <a:r>
              <a:rPr lang="en-US" dirty="0" smtClean="0"/>
              <a:t>Example:</a:t>
            </a:r>
            <a:r>
              <a:rPr lang="en-US" baseline="0" dirty="0" smtClean="0"/>
              <a:t> </a:t>
            </a:r>
            <a:r>
              <a:rPr lang="en-US" baseline="0" dirty="0" smtClean="0">
                <a:solidFill>
                  <a:schemeClr val="tx1"/>
                </a:solidFill>
              </a:rPr>
              <a:t>Steve, a pitcher, gets frustrated and throws two pitches at the other teams’ best batter. The umpire ejects Steve from the game. The coach tells Steve, “you were wrong, If it is right for your to throw at their batter, then it would be right to them to throw at our batters”.</a:t>
            </a:r>
            <a:endParaRPr lang="en-US" dirty="0" smtClean="0"/>
          </a:p>
          <a:p>
            <a:pPr lvl="1"/>
            <a:endParaRPr lang="en-US" dirty="0" smtClean="0"/>
          </a:p>
        </p:txBody>
      </p:sp>
    </p:spTree>
    <p:extLst>
      <p:ext uri="{BB962C8B-B14F-4D97-AF65-F5344CB8AC3E}">
        <p14:creationId xmlns:p14="http://schemas.microsoft.com/office/powerpoint/2010/main" val="3202534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7</a:t>
            </a:fld>
            <a:endParaRPr lang="en-US" dirty="0"/>
          </a:p>
        </p:txBody>
      </p:sp>
      <p:sp>
        <p:nvSpPr>
          <p:cNvPr id="3" name="Content Placeholder 2"/>
          <p:cNvSpPr>
            <a:spLocks noGrp="1"/>
          </p:cNvSpPr>
          <p:nvPr>
            <p:ph idx="1"/>
          </p:nvPr>
        </p:nvSpPr>
        <p:spPr/>
        <p:txBody>
          <a:bodyPr/>
          <a:lstStyle/>
          <a:p>
            <a:pPr lvl="1"/>
            <a:r>
              <a:rPr lang="en-US" dirty="0" smtClean="0"/>
              <a:t>Appears easy to follow but it can offer difficulty and can be open</a:t>
            </a:r>
            <a:r>
              <a:rPr lang="en-US" baseline="0" dirty="0" smtClean="0"/>
              <a:t> to abuse.</a:t>
            </a:r>
            <a:endParaRPr lang="en-US" dirty="0" smtClean="0"/>
          </a:p>
          <a:p>
            <a:pPr lvl="2"/>
            <a:r>
              <a:rPr lang="en-US" dirty="0" smtClean="0"/>
              <a:t>Example: </a:t>
            </a:r>
            <a:r>
              <a:rPr lang="en-US" dirty="0" smtClean="0">
                <a:solidFill>
                  <a:schemeClr val="tx1"/>
                </a:solidFill>
              </a:rPr>
              <a:t>Stan</a:t>
            </a:r>
            <a:r>
              <a:rPr lang="en-US" baseline="0" dirty="0" smtClean="0">
                <a:solidFill>
                  <a:schemeClr val="tx1"/>
                </a:solidFill>
              </a:rPr>
              <a:t> was judging a debate where he gave Abby a better grade than she deserved. He knew that she would be judging his debate and was expecting her to do the same for him.</a:t>
            </a:r>
          </a:p>
          <a:p>
            <a:pPr lvl="2"/>
            <a:endParaRPr lang="en-US" baseline="0" dirty="0" smtClean="0">
              <a:solidFill>
                <a:schemeClr val="tx1"/>
              </a:solidFill>
            </a:endParaRPr>
          </a:p>
          <a:p>
            <a:pPr lvl="1"/>
            <a:r>
              <a:rPr lang="en-US" dirty="0" smtClean="0"/>
              <a:t>Treating</a:t>
            </a:r>
            <a:r>
              <a:rPr lang="en-US" baseline="0" dirty="0" smtClean="0"/>
              <a:t> and gaining respect</a:t>
            </a:r>
          </a:p>
          <a:p>
            <a:pPr lvl="2"/>
            <a:r>
              <a:rPr lang="en-US" dirty="0" smtClean="0"/>
              <a:t>Example: </a:t>
            </a:r>
            <a:r>
              <a:rPr lang="en-US" dirty="0" smtClean="0">
                <a:solidFill>
                  <a:schemeClr val="tx1"/>
                </a:solidFill>
              </a:rPr>
              <a:t>Your older</a:t>
            </a:r>
            <a:r>
              <a:rPr lang="en-US" baseline="0" dirty="0" smtClean="0">
                <a:solidFill>
                  <a:schemeClr val="tx1"/>
                </a:solidFill>
              </a:rPr>
              <a:t> sibling goes into your room and borrows things without permission. You get laughed at when you approach them about it, because they don’t want to take orders from someone younger than them.</a:t>
            </a:r>
            <a:r>
              <a:rPr lang="en-US" dirty="0" smtClean="0"/>
              <a:t> </a:t>
            </a:r>
            <a:endParaRPr lang="en-US" dirty="0"/>
          </a:p>
        </p:txBody>
      </p:sp>
    </p:spTree>
    <p:extLst>
      <p:ext uri="{BB962C8B-B14F-4D97-AF65-F5344CB8AC3E}">
        <p14:creationId xmlns:p14="http://schemas.microsoft.com/office/powerpoint/2010/main" val="4213171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8</a:t>
            </a:fld>
            <a:endParaRPr lang="en-US" dirty="0"/>
          </a:p>
        </p:txBody>
      </p:sp>
      <p:sp>
        <p:nvSpPr>
          <p:cNvPr id="3" name="Content Placeholder 2"/>
          <p:cNvSpPr>
            <a:spLocks noGrp="1"/>
          </p:cNvSpPr>
          <p:nvPr>
            <p:ph idx="1"/>
          </p:nvPr>
        </p:nvSpPr>
        <p:spPr/>
        <p:txBody>
          <a:bodyPr/>
          <a:lstStyle/>
          <a:p>
            <a:r>
              <a:rPr lang="en-US" dirty="0" smtClean="0"/>
              <a:t>Ethical</a:t>
            </a:r>
            <a:r>
              <a:rPr lang="en-US" baseline="0" dirty="0" smtClean="0"/>
              <a:t> Character Traits</a:t>
            </a:r>
          </a:p>
          <a:p>
            <a:pPr marL="457200" lvl="1" indent="0">
              <a:buNone/>
            </a:pPr>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87658"/>
            <a:ext cx="8512038" cy="3955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191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3D7BD94-3FEE-4679-85B3-156BC4CAF76D}" type="slidenum">
              <a:rPr lang="en-US" smtClean="0"/>
              <a:pPr/>
              <a:t>9</a:t>
            </a:fld>
            <a:endParaRPr lang="en-US" dirty="0"/>
          </a:p>
        </p:txBody>
      </p:sp>
      <p:sp>
        <p:nvSpPr>
          <p:cNvPr id="3" name="Content Placeholder 2"/>
          <p:cNvSpPr>
            <a:spLocks noGrp="1"/>
          </p:cNvSpPr>
          <p:nvPr>
            <p:ph idx="1"/>
          </p:nvPr>
        </p:nvSpPr>
        <p:spPr>
          <a:xfrm>
            <a:off x="457200" y="1219200"/>
            <a:ext cx="6629400" cy="5486400"/>
          </a:xfrm>
        </p:spPr>
        <p:txBody>
          <a:bodyPr/>
          <a:lstStyle/>
          <a:p>
            <a:r>
              <a:rPr lang="en-US" dirty="0" smtClean="0"/>
              <a:t>Relationship between</a:t>
            </a:r>
            <a:r>
              <a:rPr lang="en-US" baseline="0" dirty="0" smtClean="0"/>
              <a:t> Ethics and Law</a:t>
            </a:r>
          </a:p>
          <a:p>
            <a:pPr lvl="1"/>
            <a:r>
              <a:rPr lang="en-US" dirty="0" smtClean="0"/>
              <a:t>If</a:t>
            </a:r>
            <a:r>
              <a:rPr lang="en-US" baseline="0" dirty="0" smtClean="0"/>
              <a:t> the three ways always reached the same ethical result, laws would not be needed.</a:t>
            </a:r>
          </a:p>
          <a:p>
            <a:pPr lvl="2"/>
            <a:r>
              <a:rPr lang="en-US" dirty="0" smtClean="0"/>
              <a:t>Certain types of behaviors</a:t>
            </a:r>
            <a:r>
              <a:rPr lang="en-US" baseline="0" dirty="0" smtClean="0"/>
              <a:t> are immoral and wrong</a:t>
            </a:r>
          </a:p>
          <a:p>
            <a:pPr lvl="3"/>
            <a:r>
              <a:rPr lang="en-US" dirty="0" smtClean="0"/>
              <a:t>Just because we deem something  immoral doesn’t mean that it has been eliminated from our society</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874"/>
            <a:ext cx="1979908" cy="6396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44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t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Business Law Master Slides</Template>
  <TotalTime>20776</TotalTime>
  <Words>2084</Words>
  <Application>Microsoft Office PowerPoint</Application>
  <PresentationFormat>On-screen Show (4:3)</PresentationFormat>
  <Paragraphs>249</Paragraphs>
  <Slides>31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Wingdings</vt:lpstr>
      <vt:lpstr>Content</vt:lpstr>
      <vt:lpstr>1_Content</vt:lpstr>
      <vt:lpstr>You received a popular computer game for your birthday. When your friends found out, they asked you to burn a copy for them.  What is the ethical dilemma you face and what do you tell your friends?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Scott Hingle</cp:lastModifiedBy>
  <cp:revision>61</cp:revision>
  <cp:lastPrinted>2016-01-08T15:52:42Z</cp:lastPrinted>
  <dcterms:created xsi:type="dcterms:W3CDTF">2012-07-08T12:52:54Z</dcterms:created>
  <dcterms:modified xsi:type="dcterms:W3CDTF">2017-01-20T11:51:26Z</dcterms:modified>
</cp:coreProperties>
</file>