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9"/>
  </p:notesMasterIdLst>
  <p:sldIdLst>
    <p:sldId id="257" r:id="rId2"/>
    <p:sldId id="258" r:id="rId3"/>
    <p:sldId id="263" r:id="rId4"/>
    <p:sldId id="269" r:id="rId5"/>
    <p:sldId id="264" r:id="rId6"/>
    <p:sldId id="265" r:id="rId7"/>
    <p:sldId id="270" r:id="rId8"/>
    <p:sldId id="271" r:id="rId9"/>
    <p:sldId id="261" r:id="rId10"/>
    <p:sldId id="260" r:id="rId11"/>
    <p:sldId id="259" r:id="rId12"/>
    <p:sldId id="272" r:id="rId13"/>
    <p:sldId id="266" r:id="rId14"/>
    <p:sldId id="273" r:id="rId15"/>
    <p:sldId id="267" r:id="rId16"/>
    <p:sldId id="268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53" d="100"/>
          <a:sy n="53" d="100"/>
        </p:scale>
        <p:origin x="43" y="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36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D1FF-BFCD-4E6A-A862-B800D900102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21BA8-EFEC-4CEE-9059-7DABBE7C0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1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25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BD94-3FEE-4679-85B3-156BC4CAF7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381000" y="152400"/>
            <a:ext cx="914400" cy="7620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348734" y="348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Employment Protection &amp; Equal Opportunity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-348734" y="348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CHAPTER</a:t>
            </a:r>
          </a:p>
        </p:txBody>
      </p:sp>
      <p:sp>
        <p:nvSpPr>
          <p:cNvPr id="11" name="Bevel 10"/>
          <p:cNvSpPr/>
          <p:nvPr userDrawn="1"/>
        </p:nvSpPr>
        <p:spPr>
          <a:xfrm>
            <a:off x="381000" y="152400"/>
            <a:ext cx="914400" cy="7620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21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334" y="1113711"/>
            <a:ext cx="90091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Laws Relating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Employment Conditions &amp; Benefits</a:t>
            </a:r>
            <a:endParaRPr lang="en-US" sz="3200" b="1" cap="none" spc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98486"/>
            <a:ext cx="2971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What You Will Learn: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180588"/>
            <a:ext cx="302774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Why</a:t>
            </a:r>
            <a:r>
              <a:rPr lang="en-US" sz="2400" b="1" baseline="0" dirty="0" smtClean="0">
                <a:solidFill>
                  <a:schemeClr val="bg1"/>
                </a:solidFill>
              </a:rPr>
              <a:t> It Is Important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recognize the role that OSHA play in ensuring workplace safety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employers’ legal requirements with regard to wages and hours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statues designed to protect employee privacy rights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distinguish between unemployment compensation and workers’ compensation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642253"/>
            <a:ext cx="786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Understanding the rights that are legally due to employees will help you determine your rights</a:t>
            </a:r>
          </a:p>
        </p:txBody>
      </p:sp>
    </p:spTree>
    <p:extLst>
      <p:ext uri="{BB962C8B-B14F-4D97-AF65-F5344CB8AC3E}">
        <p14:creationId xmlns:p14="http://schemas.microsoft.com/office/powerpoint/2010/main" val="15925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9725" y="1052155"/>
            <a:ext cx="87062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Laws Regulating Employment Discrimination</a:t>
            </a:r>
            <a:endParaRPr lang="en-US" sz="3600" b="1" cap="none" spc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98486"/>
            <a:ext cx="2971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What You Will Learn: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656" y="4499752"/>
            <a:ext cx="302774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Why</a:t>
            </a:r>
            <a:r>
              <a:rPr lang="en-US" sz="2400" b="1" baseline="0" dirty="0" smtClean="0">
                <a:solidFill>
                  <a:schemeClr val="bg1"/>
                </a:solidFill>
              </a:rPr>
              <a:t> It Is Important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define discrimination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objective of the Civil Rights Act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goal of the Age Discrimination in Employment Act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explain the mission of the Americans with Disabilities Act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402" y="4953000"/>
            <a:ext cx="786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You need to know the laws that outlaw employment discrimination to be able to identify instance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5522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Discrimination</a:t>
            </a:r>
          </a:p>
          <a:p>
            <a:pPr lvl="1"/>
            <a:r>
              <a:rPr lang="en-US" dirty="0" smtClean="0"/>
              <a:t>Civil Rights Act of 1964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524" y="2514600"/>
            <a:ext cx="6263076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0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</a:p>
          <a:p>
            <a:pPr lvl="1"/>
            <a:r>
              <a:rPr lang="en-US" dirty="0" smtClean="0"/>
              <a:t>Unequal treatment of individuals based on sex, age, race, nationality, or religion</a:t>
            </a:r>
          </a:p>
          <a:p>
            <a:r>
              <a:rPr lang="en-US" dirty="0" smtClean="0"/>
              <a:t>The Civil Rights Act of 1964</a:t>
            </a:r>
          </a:p>
          <a:p>
            <a:pPr lvl="1"/>
            <a:r>
              <a:rPr lang="en-US" dirty="0" smtClean="0"/>
              <a:t>Prohibits discrimination in employment when related decisions are made</a:t>
            </a:r>
          </a:p>
          <a:p>
            <a:pPr lvl="2"/>
            <a:r>
              <a:rPr lang="en-US" dirty="0" smtClean="0"/>
              <a:t>Based on Race, Religion, Color, Gender, or national origin</a:t>
            </a:r>
          </a:p>
          <a:p>
            <a:r>
              <a:rPr lang="en-US" sz="2800" dirty="0" smtClean="0"/>
              <a:t>Equal Employment Opportunity Commission (EEOC) </a:t>
            </a:r>
            <a:endParaRPr lang="en-US" sz="2800" dirty="0"/>
          </a:p>
          <a:p>
            <a:pPr lvl="1"/>
            <a:r>
              <a:rPr lang="en-US" dirty="0" smtClean="0"/>
              <a:t>Has the power to stop unfair employment practices by getting a court injunction or by suing for damages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Disparate Treatment</a:t>
            </a:r>
          </a:p>
          <a:p>
            <a:pPr lvl="2"/>
            <a:r>
              <a:rPr lang="en-US" dirty="0" smtClean="0"/>
              <a:t>Employer intentionally discriminates against an individual or group who belong to a protected class</a:t>
            </a:r>
          </a:p>
          <a:p>
            <a:pPr lvl="2"/>
            <a:r>
              <a:rPr lang="en-US" dirty="0" smtClean="0"/>
              <a:t>“We do not hire male nurses” is an example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baseline="0" dirty="0" smtClean="0"/>
          </a:p>
          <a:p>
            <a:pPr lvl="2"/>
            <a:endParaRPr lang="en-US" dirty="0"/>
          </a:p>
          <a:p>
            <a:pPr lvl="2"/>
            <a:endParaRPr lang="en-US" baseline="0" dirty="0" smtClean="0"/>
          </a:p>
          <a:p>
            <a:pPr lvl="2"/>
            <a:endParaRPr lang="en-US" dirty="0"/>
          </a:p>
          <a:p>
            <a:pPr lvl="2"/>
            <a:r>
              <a:rPr lang="en-US" baseline="0" dirty="0" smtClean="0"/>
              <a:t>Defense is called Bona</a:t>
            </a:r>
            <a:r>
              <a:rPr lang="en-US" dirty="0" smtClean="0"/>
              <a:t> fide occupational qualification (BFOQ)</a:t>
            </a:r>
          </a:p>
          <a:p>
            <a:pPr lvl="3"/>
            <a:r>
              <a:rPr lang="en-US" baseline="0" dirty="0" smtClean="0"/>
              <a:t>Example</a:t>
            </a:r>
            <a:r>
              <a:rPr lang="en-US" dirty="0" smtClean="0"/>
              <a:t> it is justified that women only model female bathing suits.  Cannot ever be used for race.</a:t>
            </a:r>
            <a:endParaRPr lang="en-US" baseline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849" y="2971800"/>
            <a:ext cx="4259301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736" y="3836090"/>
            <a:ext cx="4264231" cy="134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Disparate Impact</a:t>
            </a:r>
          </a:p>
          <a:p>
            <a:pPr lvl="2"/>
            <a:r>
              <a:rPr lang="en-US" dirty="0" smtClean="0"/>
              <a:t>Indirect discrimination – policy appears neutral but has an unfair impact</a:t>
            </a:r>
          </a:p>
          <a:p>
            <a:pPr lvl="2"/>
            <a:r>
              <a:rPr lang="en-US" dirty="0" smtClean="0"/>
              <a:t>Example - Employer who only hires people who are over six feet tall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 smtClean="0"/>
              <a:t>Business Necessity</a:t>
            </a:r>
          </a:p>
          <a:p>
            <a:pPr lvl="3"/>
            <a:r>
              <a:rPr lang="en-US" dirty="0" smtClean="0"/>
              <a:t>Requirement to perform the job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95600"/>
            <a:ext cx="5715000" cy="253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Civil Rights</a:t>
            </a:r>
            <a:r>
              <a:rPr lang="en-US" baseline="0" dirty="0" smtClean="0"/>
              <a:t> Act of </a:t>
            </a:r>
            <a:r>
              <a:rPr lang="en-US" baseline="0" dirty="0" smtClean="0"/>
              <a:t>1991</a:t>
            </a:r>
          </a:p>
          <a:p>
            <a:pPr lvl="2"/>
            <a:r>
              <a:rPr lang="en-US" dirty="0" smtClean="0"/>
              <a:t>Strengthen the doctrine of disparate impact</a:t>
            </a:r>
          </a:p>
          <a:p>
            <a:pPr lvl="2"/>
            <a:r>
              <a:rPr lang="en-US" baseline="0" dirty="0" smtClean="0"/>
              <a:t>People</a:t>
            </a:r>
            <a:r>
              <a:rPr lang="en-US" dirty="0" smtClean="0"/>
              <a:t> from any of the 5 categories were able to receive money if discriminated – used to be only race</a:t>
            </a:r>
            <a:endParaRPr lang="en-US" baseline="0" dirty="0" smtClean="0"/>
          </a:p>
          <a:p>
            <a:pPr lvl="1"/>
            <a:r>
              <a:rPr lang="en-US" baseline="0" dirty="0" smtClean="0"/>
              <a:t>Sexual </a:t>
            </a:r>
            <a:r>
              <a:rPr lang="en-US" baseline="0" dirty="0" smtClean="0"/>
              <a:t>Harassment</a:t>
            </a:r>
          </a:p>
          <a:p>
            <a:pPr lvl="2"/>
            <a:r>
              <a:rPr lang="en-US" dirty="0" smtClean="0"/>
              <a:t>Quid pro quo harassment</a:t>
            </a:r>
          </a:p>
          <a:p>
            <a:pPr lvl="3"/>
            <a:r>
              <a:rPr lang="en-US" dirty="0" smtClean="0"/>
              <a:t>One worker demands sexual favors in exchange for something</a:t>
            </a:r>
          </a:p>
          <a:p>
            <a:pPr lvl="2"/>
            <a:r>
              <a:rPr lang="en-US" dirty="0" smtClean="0"/>
              <a:t>Hostile</a:t>
            </a:r>
            <a:r>
              <a:rPr lang="en-US" baseline="0" dirty="0" smtClean="0"/>
              <a:t> </a:t>
            </a:r>
            <a:r>
              <a:rPr lang="en-US" baseline="0" dirty="0" smtClean="0"/>
              <a:t>working </a:t>
            </a:r>
            <a:r>
              <a:rPr lang="en-US" baseline="0" dirty="0" smtClean="0"/>
              <a:t>environment</a:t>
            </a:r>
          </a:p>
          <a:p>
            <a:pPr lvl="3"/>
            <a:r>
              <a:rPr lang="en-US" dirty="0" smtClean="0"/>
              <a:t>Sexually demeaning behavior in the workplace</a:t>
            </a:r>
            <a:endParaRPr lang="en-US" baseline="0" dirty="0" smtClean="0"/>
          </a:p>
          <a:p>
            <a:pPr lvl="1"/>
            <a:r>
              <a:rPr lang="en-US" dirty="0" smtClean="0"/>
              <a:t>Pregnancy Discrimination </a:t>
            </a:r>
            <a:r>
              <a:rPr lang="en-US" dirty="0" smtClean="0"/>
              <a:t>Act</a:t>
            </a:r>
          </a:p>
          <a:p>
            <a:pPr lvl="2"/>
            <a:r>
              <a:rPr lang="en-US" dirty="0" smtClean="0"/>
              <a:t>Cannot fire or not promote someone who is pregnant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Age Discrimination in Employment </a:t>
            </a:r>
            <a:r>
              <a:rPr lang="en-US" dirty="0" smtClean="0"/>
              <a:t>Act (ADEA)</a:t>
            </a:r>
            <a:endParaRPr lang="en-US" dirty="0" smtClean="0"/>
          </a:p>
          <a:p>
            <a:pPr lvl="2"/>
            <a:r>
              <a:rPr lang="en-US" dirty="0" smtClean="0"/>
              <a:t>Forbids discrimination against anyone that is 40 and above in hiring, firing, and promotions</a:t>
            </a:r>
            <a:endParaRPr lang="en-US" dirty="0" smtClean="0"/>
          </a:p>
          <a:p>
            <a:pPr lvl="1"/>
            <a:r>
              <a:rPr lang="en-US" dirty="0" smtClean="0"/>
              <a:t>Americans with</a:t>
            </a:r>
            <a:r>
              <a:rPr lang="en-US" baseline="0" dirty="0" smtClean="0"/>
              <a:t> Disabilities Act</a:t>
            </a:r>
          </a:p>
          <a:p>
            <a:pPr lvl="2"/>
            <a:r>
              <a:rPr lang="en-US" dirty="0" smtClean="0"/>
              <a:t>Disability – physical or mental disability that limits their major life activities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74" y="3949148"/>
            <a:ext cx="6651778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Reviewing What You</a:t>
            </a:r>
            <a:r>
              <a:rPr lang="en-US" baseline="0" dirty="0" smtClean="0"/>
              <a:t> Learned</a:t>
            </a:r>
          </a:p>
          <a:p>
            <a:pPr lvl="1"/>
            <a:r>
              <a:rPr lang="en-US" dirty="0" smtClean="0"/>
              <a:t>What</a:t>
            </a:r>
            <a:r>
              <a:rPr lang="en-US" baseline="0" dirty="0" smtClean="0"/>
              <a:t> is discrimination?</a:t>
            </a:r>
          </a:p>
          <a:p>
            <a:pPr lvl="1"/>
            <a:r>
              <a:rPr lang="en-US" baseline="0" dirty="0" smtClean="0"/>
              <a:t>What is the objective of the Civil Rights Act of 1964?</a:t>
            </a:r>
          </a:p>
          <a:p>
            <a:pPr lvl="1"/>
            <a:r>
              <a:rPr lang="en-US" baseline="0" dirty="0" smtClean="0"/>
              <a:t>What is the mission of the Americans with Disabilities 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Employment</a:t>
            </a:r>
            <a:r>
              <a:rPr lang="en-US" baseline="0" dirty="0" smtClean="0"/>
              <a:t> Condition</a:t>
            </a:r>
          </a:p>
          <a:p>
            <a:pPr lvl="1"/>
            <a:r>
              <a:rPr lang="en-US" baseline="0" dirty="0" smtClean="0"/>
              <a:t>Industrial</a:t>
            </a:r>
            <a:r>
              <a:rPr lang="en-US" dirty="0" smtClean="0"/>
              <a:t> Revolution </a:t>
            </a:r>
          </a:p>
          <a:p>
            <a:pPr lvl="2"/>
            <a:r>
              <a:rPr lang="en-US" baseline="0" dirty="0" smtClean="0"/>
              <a:t>Employers</a:t>
            </a:r>
            <a:r>
              <a:rPr lang="en-US" dirty="0" smtClean="0"/>
              <a:t> demanded a lot but gave a little in return</a:t>
            </a:r>
            <a:endParaRPr lang="en-US" baseline="0" dirty="0" smtClean="0"/>
          </a:p>
          <a:p>
            <a:r>
              <a:rPr lang="en-US" baseline="0" dirty="0" smtClean="0"/>
              <a:t>Health and Safety</a:t>
            </a:r>
          </a:p>
          <a:p>
            <a:pPr lvl="1"/>
            <a:r>
              <a:rPr lang="en-US" baseline="0" dirty="0" smtClean="0"/>
              <a:t>OSHA (Occupational</a:t>
            </a:r>
            <a:r>
              <a:rPr lang="en-US" dirty="0" smtClean="0"/>
              <a:t> Safety and Health Administration)</a:t>
            </a:r>
          </a:p>
          <a:p>
            <a:pPr lvl="2"/>
            <a:r>
              <a:rPr lang="en-US" sz="2800" baseline="0" dirty="0" smtClean="0"/>
              <a:t>It was put into</a:t>
            </a:r>
            <a:r>
              <a:rPr lang="en-US" sz="2800" dirty="0" smtClean="0"/>
              <a:t> place in 1970 by Congress</a:t>
            </a:r>
          </a:p>
          <a:p>
            <a:pPr lvl="2"/>
            <a:r>
              <a:rPr lang="en-US" sz="2800" dirty="0" smtClean="0"/>
              <a:t>Business that have 11 or more employees must follow these acts/laws</a:t>
            </a:r>
          </a:p>
          <a:p>
            <a:pPr lvl="2"/>
            <a:r>
              <a:rPr lang="en-US" sz="2800" dirty="0" smtClean="0"/>
              <a:t>OSHA uses two approaches</a:t>
            </a:r>
          </a:p>
          <a:p>
            <a:pPr lvl="3"/>
            <a:r>
              <a:rPr lang="en-US" sz="2600" dirty="0" smtClean="0"/>
              <a:t>Employer has to maintain a safe and health working environment</a:t>
            </a:r>
          </a:p>
          <a:p>
            <a:pPr lvl="3"/>
            <a:r>
              <a:rPr lang="en-US" sz="2600" dirty="0" smtClean="0"/>
              <a:t>Creates rules outlined the safety steps that businesses must maintain</a:t>
            </a:r>
          </a:p>
          <a:p>
            <a:pPr lvl="2"/>
            <a:endParaRPr lang="en-US" baseline="0" dirty="0" smtClean="0"/>
          </a:p>
          <a:p>
            <a:pPr lvl="2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631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Wages, Hours, and Benefits</a:t>
            </a:r>
          </a:p>
          <a:p>
            <a:pPr lvl="2"/>
            <a:r>
              <a:rPr lang="en-US" dirty="0" smtClean="0"/>
              <a:t>Many of these Acts went into place due to the sufferings of the workers in the Great Depression</a:t>
            </a:r>
          </a:p>
          <a:p>
            <a:pPr lvl="1"/>
            <a:r>
              <a:rPr lang="en-US" dirty="0" smtClean="0"/>
              <a:t>Fair Labor Standards Act (Wage and Hour Law)</a:t>
            </a:r>
          </a:p>
          <a:p>
            <a:pPr lvl="2"/>
            <a:r>
              <a:rPr lang="en-US" dirty="0" smtClean="0"/>
              <a:t>Employers pay employees a legal minimum hourly wage rate plus time and half for over 40 hours</a:t>
            </a:r>
          </a:p>
          <a:p>
            <a:pPr lvl="3"/>
            <a:r>
              <a:rPr lang="en-US" dirty="0" smtClean="0"/>
              <a:t>Professional Employees, administrators, and executives not covered by this act (salary employees)</a:t>
            </a:r>
          </a:p>
          <a:p>
            <a:pPr lvl="1"/>
            <a:r>
              <a:rPr lang="en-US" dirty="0" smtClean="0"/>
              <a:t>Equal Pay Act</a:t>
            </a:r>
          </a:p>
          <a:p>
            <a:pPr lvl="2"/>
            <a:r>
              <a:rPr lang="en-US" dirty="0" smtClean="0"/>
              <a:t>Pay women the same rate of pay as men holding the same type of job</a:t>
            </a:r>
          </a:p>
          <a:p>
            <a:pPr lvl="2"/>
            <a:r>
              <a:rPr lang="en-US" dirty="0" smtClean="0"/>
              <a:t>Commissions should be the same rate</a:t>
            </a:r>
          </a:p>
        </p:txBody>
      </p:sp>
    </p:spTree>
    <p:extLst>
      <p:ext uri="{BB962C8B-B14F-4D97-AF65-F5344CB8AC3E}">
        <p14:creationId xmlns:p14="http://schemas.microsoft.com/office/powerpoint/2010/main" val="10135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Pension </a:t>
            </a:r>
            <a:r>
              <a:rPr lang="en-US" dirty="0"/>
              <a:t>Plan</a:t>
            </a:r>
          </a:p>
          <a:p>
            <a:pPr lvl="1"/>
            <a:r>
              <a:rPr lang="en-US" dirty="0"/>
              <a:t>Provide income to the employer after he/she retires</a:t>
            </a:r>
          </a:p>
          <a:p>
            <a:pPr lvl="1"/>
            <a:r>
              <a:rPr lang="en-US" dirty="0"/>
              <a:t>Amount is based on the amount of the employee’s salary and years working for the company</a:t>
            </a:r>
          </a:p>
          <a:p>
            <a:r>
              <a:rPr lang="en-US" sz="2800" dirty="0" smtClean="0"/>
              <a:t>Employment </a:t>
            </a:r>
            <a:r>
              <a:rPr lang="en-US" sz="2800" dirty="0"/>
              <a:t>Retirement Income Security </a:t>
            </a:r>
            <a:r>
              <a:rPr lang="en-US" sz="2800" dirty="0" smtClean="0"/>
              <a:t>Act (ERISA)</a:t>
            </a:r>
            <a:endParaRPr lang="en-US" sz="2800" dirty="0"/>
          </a:p>
          <a:p>
            <a:pPr lvl="1"/>
            <a:r>
              <a:rPr lang="en-US" sz="2400" dirty="0" smtClean="0"/>
              <a:t>Employee contributions to pension plan in a trust fund </a:t>
            </a:r>
          </a:p>
          <a:p>
            <a:pPr lvl="1"/>
            <a:r>
              <a:rPr lang="en-US" sz="2400" dirty="0" smtClean="0"/>
              <a:t>Yearly reports on the amount of money in the plan</a:t>
            </a:r>
            <a:endParaRPr lang="en-US" dirty="0"/>
          </a:p>
          <a:p>
            <a:r>
              <a:rPr lang="en-US" dirty="0" smtClean="0"/>
              <a:t>Family </a:t>
            </a:r>
            <a:r>
              <a:rPr lang="en-US" dirty="0"/>
              <a:t>and Medical Leave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Employee is entailed to 12 weeks of leave during any 12 month period for birth of child or to care for a immediate family member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Employee Privacy</a:t>
            </a:r>
            <a:r>
              <a:rPr lang="en-US" baseline="0" dirty="0" smtClean="0"/>
              <a:t> Act</a:t>
            </a:r>
          </a:p>
          <a:p>
            <a:pPr lvl="1"/>
            <a:r>
              <a:rPr lang="en-US" dirty="0" smtClean="0"/>
              <a:t>Federal Privacy Act</a:t>
            </a:r>
          </a:p>
          <a:p>
            <a:pPr lvl="2"/>
            <a:r>
              <a:rPr lang="en-US" dirty="0" smtClean="0"/>
              <a:t>Government employees are given the right to restrict inspection of their employment files, be informed of the contents of the files, and fix any mistake in the files </a:t>
            </a:r>
          </a:p>
          <a:p>
            <a:pPr lvl="1"/>
            <a:r>
              <a:rPr lang="en-US" dirty="0" smtClean="0"/>
              <a:t>Drug-Free Workplace</a:t>
            </a:r>
            <a:r>
              <a:rPr lang="en-US" baseline="0" dirty="0" smtClean="0"/>
              <a:t> Act</a:t>
            </a:r>
          </a:p>
          <a:p>
            <a:pPr lvl="2"/>
            <a:r>
              <a:rPr lang="en-US" dirty="0" smtClean="0"/>
              <a:t>Employees and applicants are required to notify of the testing procedure</a:t>
            </a:r>
          </a:p>
          <a:p>
            <a:pPr lvl="2"/>
            <a:r>
              <a:rPr lang="en-US" dirty="0" smtClean="0"/>
              <a:t>Companies have to keep the results confidential</a:t>
            </a:r>
          </a:p>
          <a:p>
            <a:pPr lvl="1"/>
            <a:r>
              <a:rPr lang="en-US" dirty="0" smtClean="0"/>
              <a:t>Employee Polygraph Protection Act</a:t>
            </a:r>
          </a:p>
          <a:p>
            <a:pPr lvl="2"/>
            <a:r>
              <a:rPr lang="en-US" dirty="0" smtClean="0"/>
              <a:t>Employers cannot give one in an interview or just in random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Laws Providing</a:t>
            </a:r>
            <a:r>
              <a:rPr lang="en-US" baseline="0" dirty="0" smtClean="0"/>
              <a:t> Worker Benefits</a:t>
            </a:r>
          </a:p>
          <a:p>
            <a:pPr lvl="2"/>
            <a:r>
              <a:rPr lang="en-US" dirty="0" smtClean="0"/>
              <a:t>Protects workers who have left the job due to retirement, injury, or disability</a:t>
            </a:r>
            <a:endParaRPr lang="en-US" baseline="0" dirty="0" smtClean="0"/>
          </a:p>
          <a:p>
            <a:pPr lvl="1"/>
            <a:r>
              <a:rPr lang="en-US" dirty="0" smtClean="0"/>
              <a:t>Social Security</a:t>
            </a:r>
            <a:r>
              <a:rPr lang="en-US" baseline="0" dirty="0" smtClean="0"/>
              <a:t> Act</a:t>
            </a:r>
          </a:p>
          <a:p>
            <a:pPr lvl="2"/>
            <a:r>
              <a:rPr lang="en-US" dirty="0" smtClean="0"/>
              <a:t>Government program that provides limited income to workers and their dependents due to disability or retirement</a:t>
            </a:r>
          </a:p>
          <a:p>
            <a:pPr lvl="2"/>
            <a:r>
              <a:rPr lang="en-US" baseline="0" dirty="0" smtClean="0"/>
              <a:t>Contributions by both employers</a:t>
            </a:r>
            <a:r>
              <a:rPr lang="en-US" dirty="0" smtClean="0"/>
              <a:t> and employees</a:t>
            </a:r>
          </a:p>
          <a:p>
            <a:pPr lvl="2"/>
            <a:r>
              <a:rPr lang="en-US" baseline="0" dirty="0" smtClean="0"/>
              <a:t>In</a:t>
            </a:r>
            <a:r>
              <a:rPr lang="en-US" dirty="0" smtClean="0"/>
              <a:t> order to receive, you must put into the social security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774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Unemployment Compensation Laws</a:t>
            </a:r>
          </a:p>
          <a:p>
            <a:pPr lvl="2"/>
            <a:r>
              <a:rPr lang="en-US" dirty="0"/>
              <a:t>Government payments to people who are out of work and looking for a job</a:t>
            </a:r>
          </a:p>
          <a:p>
            <a:pPr lvl="2"/>
            <a:r>
              <a:rPr lang="en-US" dirty="0"/>
              <a:t>Workers are disqualified if they refuse suitable work, fired for misconduct, or quit their jobs without cause</a:t>
            </a:r>
          </a:p>
          <a:p>
            <a:pPr lvl="1"/>
            <a:r>
              <a:rPr lang="en-US" dirty="0" smtClean="0"/>
              <a:t>Workers</a:t>
            </a:r>
            <a:r>
              <a:rPr lang="en-US" dirty="0"/>
              <a:t>’ Compensation </a:t>
            </a:r>
            <a:r>
              <a:rPr lang="en-US" dirty="0" smtClean="0"/>
              <a:t>Laws</a:t>
            </a:r>
          </a:p>
          <a:p>
            <a:pPr lvl="2"/>
            <a:r>
              <a:rPr lang="en-US" dirty="0" smtClean="0"/>
              <a:t>Worker’s compensation is an insurance program that provide income for workers who are injured or develop a disability or disease as a result of their job</a:t>
            </a:r>
          </a:p>
          <a:p>
            <a:pPr lvl="2"/>
            <a:r>
              <a:rPr lang="en-US" dirty="0" smtClean="0"/>
              <a:t>Employers pay the cost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Worker Opportunity </a:t>
            </a:r>
            <a:r>
              <a:rPr lang="en-US" dirty="0" smtClean="0"/>
              <a:t>Laws</a:t>
            </a:r>
          </a:p>
          <a:p>
            <a:pPr marL="742950" lvl="2" indent="-342900"/>
            <a:r>
              <a:rPr lang="en-US" dirty="0" smtClean="0"/>
              <a:t>Welfare – assistance to the poor Americans who have children</a:t>
            </a:r>
          </a:p>
          <a:p>
            <a:pPr marL="742950" lvl="2" indent="-342900"/>
            <a:r>
              <a:rPr lang="en-US" dirty="0" smtClean="0"/>
              <a:t>TANF – must hold a job or be in school or he/she will face a loss of payments</a:t>
            </a:r>
          </a:p>
          <a:p>
            <a:pPr marL="1200150" lvl="3" indent="-342900"/>
            <a:r>
              <a:rPr lang="en-US" dirty="0" smtClean="0"/>
              <a:t>If minor, the person must be in a house with an adult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0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Reviewing What You</a:t>
            </a:r>
            <a:r>
              <a:rPr lang="en-US" baseline="0" dirty="0" smtClean="0"/>
              <a:t> Learned</a:t>
            </a:r>
          </a:p>
          <a:p>
            <a:pPr lvl="1"/>
            <a:r>
              <a:rPr lang="en-US" dirty="0" smtClean="0"/>
              <a:t>Why</a:t>
            </a:r>
            <a:r>
              <a:rPr lang="en-US" baseline="0" dirty="0" smtClean="0"/>
              <a:t> is it important to ensure employee safety in the workplace?</a:t>
            </a:r>
          </a:p>
          <a:p>
            <a:pPr lvl="1"/>
            <a:r>
              <a:rPr lang="en-US" baseline="0" dirty="0" smtClean="0"/>
              <a:t>What legal requirements are placed upon employers with regard to wages and hours?</a:t>
            </a:r>
          </a:p>
          <a:p>
            <a:pPr lvl="1"/>
            <a:r>
              <a:rPr lang="en-US" baseline="0" dirty="0" smtClean="0"/>
              <a:t>What federal statues are designed to protect employee privacy rights?</a:t>
            </a:r>
          </a:p>
          <a:p>
            <a:pPr lvl="1"/>
            <a:r>
              <a:rPr lang="en-US" baseline="0" dirty="0" smtClean="0"/>
              <a:t>What is the difference between unemployment compensation and workers’ compensation?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Business Law Master Slides</Template>
  <TotalTime>8027</TotalTime>
  <Words>1005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</dc:creator>
  <cp:lastModifiedBy>Scott Hingle</cp:lastModifiedBy>
  <cp:revision>31</cp:revision>
  <dcterms:created xsi:type="dcterms:W3CDTF">2012-07-08T12:52:54Z</dcterms:created>
  <dcterms:modified xsi:type="dcterms:W3CDTF">2018-12-06T14:53:43Z</dcterms:modified>
</cp:coreProperties>
</file>