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2852" autoAdjust="0"/>
  </p:normalViewPr>
  <p:slideViewPr>
    <p:cSldViewPr>
      <p:cViewPr varScale="1">
        <p:scale>
          <a:sx n="76" d="100"/>
          <a:sy n="76" d="100"/>
        </p:scale>
        <p:origin x="12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2BBC84-46E9-4A2B-B8F8-A415CA9FA1E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77387D-BF9D-463F-B951-9B86EF24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26D040-8D8B-48B4-B16F-0350FF652DE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151F14-A163-4B40-BE5C-36AAE14D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news.com/topics/politics/obama-administration/hillary-clinton.htm#r_src=ramp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oxnews.com/topics/politics/obama-administration/barack-obama.htm#r_src=ram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from managers to subordinates is critical in achieving organizational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Sound communication usually flows from ensuring </a:t>
            </a:r>
            <a:r>
              <a:rPr lang="en-US" dirty="0" err="1" smtClean="0"/>
              <a:t>theat</a:t>
            </a:r>
            <a:r>
              <a:rPr lang="en-US" dirty="0" smtClean="0"/>
              <a:t> the sender and the receiver see and understand assumptions</a:t>
            </a:r>
            <a:r>
              <a:rPr lang="en-US" baseline="0" dirty="0" smtClean="0"/>
              <a:t> in the same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</a:t>
            </a:r>
            <a:r>
              <a:rPr lang="en-US" baseline="0" dirty="0" smtClean="0"/>
              <a:t> fix: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a drink = mix</a:t>
            </a:r>
          </a:p>
          <a:p>
            <a:r>
              <a:rPr lang="en-US" baseline="0" dirty="0" smtClean="0"/>
              <a:t>Fix a flat = repair</a:t>
            </a:r>
          </a:p>
          <a:p>
            <a:r>
              <a:rPr lang="en-US" baseline="0" dirty="0" smtClean="0"/>
              <a:t>Fix a speeding ticket = nullify</a:t>
            </a:r>
          </a:p>
          <a:p>
            <a:r>
              <a:rPr lang="en-US" baseline="0" dirty="0" smtClean="0"/>
              <a:t>Fixed position = unchanging</a:t>
            </a:r>
          </a:p>
          <a:p>
            <a:r>
              <a:rPr lang="en-US" baseline="0" dirty="0" smtClean="0"/>
              <a:t>I’ll fix you = revenge</a:t>
            </a:r>
          </a:p>
          <a:p>
            <a:r>
              <a:rPr lang="en-US" baseline="0" dirty="0" smtClean="0"/>
              <a:t>In a fix = in a hard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Actively</a:t>
            </a:r>
            <a:r>
              <a:rPr lang="en-US" baseline="0" dirty="0" smtClean="0"/>
              <a:t> listening:</a:t>
            </a:r>
          </a:p>
          <a:p>
            <a:r>
              <a:rPr lang="en-US" baseline="0" dirty="0" smtClean="0"/>
              <a:t>The average listener only retains 50% after 10 minutes</a:t>
            </a:r>
          </a:p>
          <a:p>
            <a:r>
              <a:rPr lang="en-US" baseline="0" dirty="0" smtClean="0"/>
              <a:t>Only 25% after 48 hours</a:t>
            </a:r>
          </a:p>
          <a:p>
            <a:r>
              <a:rPr lang="en-US" baseline="0" dirty="0" smtClean="0"/>
              <a:t>Only 10% after about 5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Identifying the speakers</a:t>
            </a:r>
            <a:r>
              <a:rPr lang="en-US" baseline="0" dirty="0" smtClean="0"/>
              <a:t> purpose:</a:t>
            </a:r>
          </a:p>
          <a:p>
            <a:r>
              <a:rPr lang="en-US" baseline="0" dirty="0" smtClean="0"/>
              <a:t>What are they trying to achieve, why are they speaking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Identifying their main idea</a:t>
            </a:r>
          </a:p>
          <a:p>
            <a:r>
              <a:rPr lang="en-US" baseline="0" dirty="0" smtClean="0"/>
              <a:t>What are the key points</a:t>
            </a:r>
          </a:p>
          <a:p>
            <a:r>
              <a:rPr lang="en-US" baseline="0" dirty="0" smtClean="0"/>
              <a:t>Which points need to be addressed by the listeners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Tone and body language</a:t>
            </a:r>
          </a:p>
          <a:p>
            <a:r>
              <a:rPr lang="en-US" baseline="0" dirty="0" smtClean="0"/>
              <a:t>Is the speaker angry, nervous, confident?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Responding </a:t>
            </a:r>
          </a:p>
          <a:p>
            <a:r>
              <a:rPr lang="en-US" baseline="0" dirty="0" smtClean="0"/>
              <a:t>Non verbal  - facial expressions and body language</a:t>
            </a:r>
          </a:p>
          <a:p>
            <a:r>
              <a:rPr lang="en-US" baseline="0" dirty="0" smtClean="0"/>
              <a:t>Eye contact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Feedback:</a:t>
            </a:r>
          </a:p>
          <a:p>
            <a:r>
              <a:rPr lang="en-US" baseline="0" dirty="0" smtClean="0"/>
              <a:t>Sender should request that the receiver explain what they heard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am I writing this document</a:t>
            </a:r>
          </a:p>
          <a:p>
            <a:r>
              <a:rPr lang="en-US" baseline="0" dirty="0" smtClean="0"/>
              <a:t>What action do I want the reader to take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Audience:</a:t>
            </a:r>
          </a:p>
          <a:p>
            <a:r>
              <a:rPr lang="en-US" baseline="0" dirty="0" smtClean="0"/>
              <a:t>Who will read this?</a:t>
            </a:r>
          </a:p>
          <a:p>
            <a:r>
              <a:rPr lang="en-US" baseline="0" dirty="0" smtClean="0"/>
              <a:t>How much do they already know about this subject?</a:t>
            </a:r>
          </a:p>
          <a:p>
            <a:r>
              <a:rPr lang="en-US" baseline="0" dirty="0" smtClean="0"/>
              <a:t>How will the reader use this document</a:t>
            </a:r>
          </a:p>
          <a:p>
            <a:r>
              <a:rPr lang="en-US" baseline="0" dirty="0" smtClean="0"/>
              <a:t>Writer should be aware of special circumstances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Main message:</a:t>
            </a:r>
          </a:p>
          <a:p>
            <a:r>
              <a:rPr lang="en-US" baseline="0" dirty="0" smtClean="0"/>
              <a:t>What is the main message that the writer wants to deliver</a:t>
            </a:r>
          </a:p>
          <a:p>
            <a:r>
              <a:rPr lang="en-US" baseline="0" dirty="0" smtClean="0"/>
              <a:t>How will they support </a:t>
            </a:r>
            <a:r>
              <a:rPr lang="en-US" baseline="0" smtClean="0"/>
              <a:t>the message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Grapevine</a:t>
            </a:r>
            <a:r>
              <a:rPr lang="en-US" baseline="0" dirty="0" smtClean="0"/>
              <a:t> got it name from how the telegraph lines were strung from tree to tree</a:t>
            </a:r>
          </a:p>
          <a:p>
            <a:r>
              <a:rPr lang="en-US" baseline="0" dirty="0" smtClean="0"/>
              <a:t>They were very garbled and rumors were said to be from the grapevine</a:t>
            </a:r>
          </a:p>
          <a:p>
            <a:r>
              <a:rPr lang="en-US" baseline="0" dirty="0" smtClean="0"/>
              <a:t>Form on a social level – hobbies, lunch breaks, family ties</a:t>
            </a:r>
          </a:p>
          <a:p>
            <a:r>
              <a:rPr lang="en-US" baseline="0" dirty="0" smtClean="0"/>
              <a:t>Management must use it to compliment the formal channels of communication</a:t>
            </a:r>
          </a:p>
          <a:p>
            <a:r>
              <a:rPr lang="en-US" baseline="0" dirty="0" smtClean="0"/>
              <a:t>Honesty is the best policy and can be used to stop the spread of rumors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networking has exponentially expanded</a:t>
            </a:r>
            <a:r>
              <a:rPr lang="en-US" baseline="0" dirty="0" smtClean="0"/>
              <a:t> the old adage of a happy customer will tell 3 or 4 people but an unhappy one will tell 10.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7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Secretary of State </a:t>
            </a:r>
            <a:r>
              <a:rPr lang="en-US" dirty="0" smtClean="0">
                <a:hlinkClick r:id="rId3"/>
              </a:rPr>
              <a:t>Hillary Clinton</a:t>
            </a:r>
            <a:r>
              <a:rPr lang="en-US" dirty="0" smtClean="0"/>
              <a:t> learned that lesson the hard way Friday when she presented Russian Foreign Minister Sergei </a:t>
            </a:r>
            <a:r>
              <a:rPr lang="en-US" dirty="0" err="1" smtClean="0"/>
              <a:t>Lavrov</a:t>
            </a:r>
            <a:r>
              <a:rPr lang="en-US" dirty="0" smtClean="0"/>
              <a:t> with a gift bearing an incorrect translation -- one that implied hostility, rather than peacemaking. </a:t>
            </a:r>
          </a:p>
          <a:p>
            <a:r>
              <a:rPr lang="en-US" dirty="0" smtClean="0"/>
              <a:t>Clinton presented </a:t>
            </a:r>
            <a:r>
              <a:rPr lang="en-US" dirty="0" err="1" smtClean="0"/>
              <a:t>Lavrov</a:t>
            </a:r>
            <a:r>
              <a:rPr lang="en-US" dirty="0" smtClean="0"/>
              <a:t> with a gift-wrapped red button, which said "Reset" in English and "</a:t>
            </a:r>
            <a:r>
              <a:rPr lang="en-US" dirty="0" err="1" smtClean="0"/>
              <a:t>Peregruzka</a:t>
            </a:r>
            <a:r>
              <a:rPr lang="en-US" dirty="0" smtClean="0"/>
              <a:t>" in Russian. The problem was, "</a:t>
            </a:r>
            <a:r>
              <a:rPr lang="en-US" dirty="0" err="1" smtClean="0"/>
              <a:t>peregruzka</a:t>
            </a:r>
            <a:r>
              <a:rPr lang="en-US" dirty="0" smtClean="0"/>
              <a:t>" doesn't mean reset. It means overcharged, or overloaded. 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Lavrov</a:t>
            </a:r>
            <a:r>
              <a:rPr lang="en-US" dirty="0" smtClean="0"/>
              <a:t> called her out on it. </a:t>
            </a:r>
          </a:p>
          <a:p>
            <a:r>
              <a:rPr lang="en-US" dirty="0" smtClean="0"/>
              <a:t>"We worked hard to get the right Russian word. Do you think we got it?" Clinton asked </a:t>
            </a:r>
            <a:r>
              <a:rPr lang="en-US" dirty="0" err="1" smtClean="0"/>
              <a:t>Lavrov</a:t>
            </a:r>
            <a:r>
              <a:rPr lang="en-US" dirty="0" smtClean="0"/>
              <a:t>.</a:t>
            </a:r>
          </a:p>
          <a:p>
            <a:r>
              <a:rPr lang="en-US" dirty="0" smtClean="0"/>
              <a:t>"You got it wrong," </a:t>
            </a:r>
            <a:r>
              <a:rPr lang="en-US" dirty="0" err="1" smtClean="0"/>
              <a:t>Lavrov</a:t>
            </a:r>
            <a:r>
              <a:rPr lang="en-US" dirty="0" smtClean="0"/>
              <a:t> said. "This says '</a:t>
            </a:r>
            <a:r>
              <a:rPr lang="en-US" dirty="0" err="1" smtClean="0"/>
              <a:t>peregruzka</a:t>
            </a:r>
            <a:r>
              <a:rPr lang="en-US" dirty="0" smtClean="0"/>
              <a:t>,' which means overcharged." </a:t>
            </a:r>
          </a:p>
          <a:p>
            <a:r>
              <a:rPr lang="en-US" dirty="0" smtClean="0"/>
              <a:t>The two top diplomats, who met in Geneva, laughed and Clinton explained: "We won't let you do that to us, I promise." </a:t>
            </a:r>
          </a:p>
          <a:p>
            <a:r>
              <a:rPr lang="en-US" dirty="0" smtClean="0"/>
              <a:t>Clinton said earlier she was presenting the gift because it "represents what </a:t>
            </a:r>
            <a:r>
              <a:rPr lang="en-US" dirty="0" smtClean="0">
                <a:hlinkClick r:id="rId4"/>
              </a:rPr>
              <a:t>President Obama</a:t>
            </a:r>
            <a:r>
              <a:rPr lang="en-US" dirty="0" smtClean="0"/>
              <a:t> and Vice President Biden and I have been saying and that is, 'We want to reset our relationship.' And so we will do it together." </a:t>
            </a:r>
          </a:p>
          <a:p>
            <a:r>
              <a:rPr lang="en-US" dirty="0" smtClean="0"/>
              <a:t>Clinton adviser Philippe </a:t>
            </a:r>
            <a:r>
              <a:rPr lang="en-US" dirty="0" err="1" smtClean="0"/>
              <a:t>Reines</a:t>
            </a:r>
            <a:r>
              <a:rPr lang="en-US" dirty="0" smtClean="0"/>
              <a:t> said the typo would be fixed, noting that the correct translation for "reset" is only a couple letters off. </a:t>
            </a:r>
          </a:p>
          <a:p>
            <a:r>
              <a:rPr lang="en-US" dirty="0" smtClean="0"/>
              <a:t>"Since we're all learning a little Russian today, </a:t>
            </a:r>
            <a:r>
              <a:rPr lang="en-US" dirty="0" err="1" smtClean="0"/>
              <a:t>Opechatka</a:t>
            </a:r>
            <a:r>
              <a:rPr lang="en-US" dirty="0" smtClean="0"/>
              <a:t> is Russian for typo. So the '</a:t>
            </a:r>
            <a:r>
              <a:rPr lang="en-US" dirty="0" err="1" smtClean="0"/>
              <a:t>Opechatka</a:t>
            </a:r>
            <a:r>
              <a:rPr lang="en-US" dirty="0" smtClean="0"/>
              <a:t>' is being fixed, the gift will correctly read '</a:t>
            </a:r>
            <a:r>
              <a:rPr lang="en-US" dirty="0" err="1" smtClean="0"/>
              <a:t>Perezagruzka</a:t>
            </a:r>
            <a:r>
              <a:rPr lang="en-US" dirty="0" smtClean="0"/>
              <a:t>,'" he said.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1F14-A163-4B40-BE5C-36AAE14DA2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86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92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666" y="1219200"/>
            <a:ext cx="859039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" descr="fish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656190" cy="8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 rot="16200000">
            <a:off x="-569268" y="569268"/>
            <a:ext cx="1600201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CHAPTER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666" y="-15181"/>
            <a:ext cx="681334" cy="1569660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52374" y="228600"/>
            <a:ext cx="6242612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Communication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ln w="12700">
            <a:solidFill>
              <a:schemeClr val="tx2">
                <a:lumMod val="60000"/>
                <a:lumOff val="40000"/>
              </a:schemeClr>
            </a:solidFill>
          </a:ln>
          <a:solidFill>
            <a:srgbClr val="00B0F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0000"/>
          </a:solidFill>
          <a:latin typeface="+mn-lt"/>
          <a:ea typeface="+mn-ea"/>
          <a:cs typeface="+mn-cs"/>
        </a:defRPr>
      </a:lvl1pPr>
      <a:lvl2pPr marL="569913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757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englishlearningbox.com/wp-content/uploads/2013/09/lack_of_understanding.jpg" TargetMode="External"/><Relationship Id="rId5" Type="http://schemas.openxmlformats.org/officeDocument/2006/relationships/hyperlink" Target="http://www.google.com/url?sa=i&amp;rct=j&amp;q=&amp;esrc=s&amp;source=images&amp;cd=&amp;cad=rja&amp;uact=8&amp;docid=sVGh0qgSTkr32M&amp;tbnid=ioFVegg6SSqf6M:&amp;ved=0CAUQjRw&amp;url=http://englishlearningbox.com/speaking/lack-of-understanding/&amp;ei=5gMyU4nDOcfWyQGRm4BY&amp;bvm=bv.63587204,d.aWc&amp;psig=AFQjCNEZcTr8RhI0hpjBjr0Jyt4ACSkeLA&amp;ust=1395872913357957" TargetMode="Externa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m/url?sa=i&amp;rct=j&amp;q=&amp;esrc=s&amp;source=images&amp;cd=&amp;cad=rja&amp;docid=LFwh-JRZRf7dAM&amp;tbnid=wRunRjoTMcdsiM:&amp;ved=0CAUQjRw&amp;url=http://www.briarpress.org/899&amp;ei=o4XBUqHeEMOdyQHWwYHYCw&amp;bvm=bv.58187178,d.aWc&amp;psig=AFQjCNE6qL5Mga7K0y1AwOzofsDuKehlIw&amp;ust=1388500755908123" TargetMode="External"/><Relationship Id="rId7" Type="http://schemas.openxmlformats.org/officeDocument/2006/relationships/hyperlink" Target="https://www.google.com/imgres?imgurl&amp;imgrefurl=http://vector-magz.com/search/email-clipart/&amp;h=0&amp;w=0&amp;sz=1&amp;tbnid=qSTgILI3BeT_1M&amp;tbnh=184&amp;tbnw=274&amp;zoom=1&amp;docid=C1V4H30azv_BrM&amp;hl=en&amp;ei=OYbBUoL3Bu_yyAG02IGoAg&amp;ved=0CAQQsCUoA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docid=FmGHKCH_-F1J6M&amp;tbnid=eqixFQ7Rxi0CQM:&amp;ved=0CAUQjRw&amp;url=http://strovispayroll.com/payrollblog/?p%3D211&amp;ei=HYbBUq6tAa6FyQHkqoHwAQ&amp;bvm=bv.58187178,d.aWc&amp;psig=AFQjCNH6H7Iel_9h_tB-fto-FkIZVlhXOg&amp;ust=1388500832344635" TargetMode="External"/><Relationship Id="rId5" Type="http://schemas.openxmlformats.org/officeDocument/2006/relationships/hyperlink" Target="http://www.google.com/url?sa=i&amp;rct=j&amp;q=&amp;esrc=s&amp;source=images&amp;cd=&amp;cad=rja&amp;docid=FmGHKCH_-F1J6M&amp;tbnid=eqixFQ7Rxi0CQM:&amp;ved=0CAUQjRw&amp;url=http://strovispayroll.com/payrollblog/?p%3D211&amp;ei=-IXBUoD3NtKyygHYgYHgCw&amp;bvm=bv.58187178,d.aWc&amp;psig=AFQjCNH6H7Iel_9h_tB-fto-FkIZVlhXOg&amp;ust=1388500832344635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news.com/politics/2009/03/06/clinton-goofs-russian-translation-tells-diplomat-wants-overcharge-ti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447800"/>
            <a:ext cx="2667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Chapter Objectives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098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Define communication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Explain why effective communication is an important management skill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Explain the significance of networking and social media in management communications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Understand why it is still possible to communicate poorly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Understand the challenges of communication in international business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9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Learning to Communicate</a:t>
            </a:r>
          </a:p>
          <a:p>
            <a:pPr lvl="1"/>
            <a:r>
              <a:rPr lang="en-US" dirty="0" smtClean="0"/>
              <a:t>Understanding</a:t>
            </a:r>
            <a:r>
              <a:rPr lang="en-US" baseline="0" dirty="0" smtClean="0"/>
              <a:t> the Audience</a:t>
            </a:r>
          </a:p>
          <a:p>
            <a:pPr lvl="2"/>
            <a:r>
              <a:rPr lang="en-US" dirty="0" smtClean="0"/>
              <a:t>What do</a:t>
            </a:r>
            <a:r>
              <a:rPr lang="en-US" baseline="0" dirty="0" smtClean="0"/>
              <a:t> they already know?</a:t>
            </a:r>
          </a:p>
          <a:p>
            <a:pPr lvl="2"/>
            <a:r>
              <a:rPr lang="en-US" baseline="0" dirty="0" smtClean="0"/>
              <a:t>What do they want to know?</a:t>
            </a:r>
          </a:p>
          <a:p>
            <a:pPr lvl="2"/>
            <a:r>
              <a:rPr lang="en-US" baseline="0" dirty="0" smtClean="0"/>
              <a:t>What is their capacity to absorb the information?</a:t>
            </a:r>
          </a:p>
          <a:p>
            <a:pPr lvl="2"/>
            <a:r>
              <a:rPr lang="en-US" baseline="0" dirty="0" smtClean="0"/>
              <a:t>What do they hope to gain by listening?</a:t>
            </a:r>
          </a:p>
          <a:p>
            <a:pPr lvl="2"/>
            <a:r>
              <a:rPr lang="en-US" baseline="0" dirty="0" smtClean="0"/>
              <a:t>Are they hostile or friendly?</a:t>
            </a:r>
            <a:endParaRPr lang="en-US" dirty="0"/>
          </a:p>
        </p:txBody>
      </p:sp>
      <p:pic>
        <p:nvPicPr>
          <p:cNvPr id="3" name="Picture 1029" descr="http://www.giogroupinc.com/images/img-group-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51325"/>
            <a:ext cx="36798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Developing Good</a:t>
            </a:r>
            <a:r>
              <a:rPr lang="en-US" baseline="0" dirty="0" smtClean="0"/>
              <a:t> Listening Skills</a:t>
            </a:r>
          </a:p>
          <a:p>
            <a:pPr lvl="2"/>
            <a:r>
              <a:rPr lang="en-US" dirty="0" smtClean="0"/>
              <a:t>Are you a good listener?</a:t>
            </a:r>
          </a:p>
          <a:p>
            <a:pPr lvl="3"/>
            <a:r>
              <a:rPr lang="en-US" dirty="0" smtClean="0"/>
              <a:t>Are you open to what other people say to you?</a:t>
            </a:r>
          </a:p>
          <a:p>
            <a:pPr lvl="3"/>
            <a:r>
              <a:rPr lang="en-US" dirty="0" smtClean="0"/>
              <a:t>Do you make up your mind before you hear their views?</a:t>
            </a:r>
          </a:p>
          <a:p>
            <a:pPr lvl="3"/>
            <a:r>
              <a:rPr lang="en-US" dirty="0" smtClean="0"/>
              <a:t>Do you become bored when others speak?</a:t>
            </a:r>
          </a:p>
          <a:p>
            <a:pPr lvl="3"/>
            <a:r>
              <a:rPr lang="en-US" dirty="0" smtClean="0"/>
              <a:t>Do you interrupt when others are speaking?</a:t>
            </a:r>
          </a:p>
          <a:p>
            <a:pPr lvl="3"/>
            <a:r>
              <a:rPr lang="en-US" dirty="0" smtClean="0"/>
              <a:t>Do you daydream during meetings?</a:t>
            </a:r>
          </a:p>
          <a:p>
            <a:pPr lvl="3"/>
            <a:r>
              <a:rPr lang="en-US" dirty="0" smtClean="0"/>
              <a:t>Do you hesitate to ask clarifying questions?</a:t>
            </a:r>
            <a:endParaRPr lang="en-US" dirty="0"/>
          </a:p>
        </p:txBody>
      </p:sp>
      <p:pic>
        <p:nvPicPr>
          <p:cNvPr id="8194" name="Picture 2" descr="http://t0.gstatic.com/images?q=tbn:ANd9GcTmHTcwuFfMIw8GTYgJtZBbF40ETTy3XIJsXaeicj27UbKh4sKu:thetalentcode.com/wp-content/uploads/The-Ten-Minute-Work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514600" cy="25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2"/>
            <a:r>
              <a:rPr lang="en-US" dirty="0" smtClean="0"/>
              <a:t>Using active listening</a:t>
            </a:r>
          </a:p>
          <a:p>
            <a:pPr lvl="3"/>
            <a:r>
              <a:rPr lang="en-US" dirty="0" smtClean="0"/>
              <a:t>Listening</a:t>
            </a:r>
          </a:p>
          <a:p>
            <a:pPr lvl="3"/>
            <a:r>
              <a:rPr lang="en-US" dirty="0" smtClean="0"/>
              <a:t>Responding</a:t>
            </a:r>
          </a:p>
          <a:p>
            <a:pPr lvl="3"/>
            <a:r>
              <a:rPr lang="en-US" dirty="0" smtClean="0"/>
              <a:t>Ensuring satisfaction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Identify the speaker’s purpose</a:t>
            </a:r>
          </a:p>
          <a:p>
            <a:pPr lvl="3"/>
            <a:r>
              <a:rPr lang="en-US" dirty="0" smtClean="0"/>
              <a:t>Identify the speaker’s main ideas</a:t>
            </a:r>
          </a:p>
          <a:p>
            <a:pPr lvl="3"/>
            <a:r>
              <a:rPr lang="en-US" dirty="0" smtClean="0"/>
              <a:t>Note the speakers tone and body language</a:t>
            </a:r>
          </a:p>
          <a:p>
            <a:pPr lvl="3"/>
            <a:r>
              <a:rPr lang="en-US" dirty="0" smtClean="0"/>
              <a:t>Respond</a:t>
            </a:r>
            <a:r>
              <a:rPr lang="en-US" baseline="0" dirty="0" smtClean="0"/>
              <a:t> with appropriate comments, questions, and body language</a:t>
            </a:r>
          </a:p>
          <a:p>
            <a:pPr lvl="3"/>
            <a:endParaRPr lang="en-US" baseline="0" dirty="0" smtClean="0"/>
          </a:p>
          <a:p>
            <a:pPr lvl="2"/>
            <a:r>
              <a:rPr lang="en-US" baseline="0" dirty="0" smtClean="0"/>
              <a:t>Feedback</a:t>
            </a:r>
          </a:p>
          <a:p>
            <a:pPr lvl="3"/>
            <a:r>
              <a:rPr lang="en-US" dirty="0" smtClean="0"/>
              <a:t>Lets the sender know if they delivered a message that was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Understanding</a:t>
            </a:r>
            <a:r>
              <a:rPr lang="en-US" baseline="0" dirty="0" smtClean="0"/>
              <a:t> the importance of nonverbal communication</a:t>
            </a:r>
          </a:p>
          <a:p>
            <a:pPr lvl="2" rtl="0" eaLnBrk="1" latinLnBrk="0" hangingPunct="1"/>
            <a:r>
              <a:rPr lang="en-US" sz="2400" kern="1200" dirty="0" smtClean="0">
                <a:effectLst/>
              </a:rPr>
              <a:t>Eye contact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effectLst/>
              </a:rPr>
              <a:t>Facial expressions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effectLst/>
              </a:rPr>
              <a:t>Level of voice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effectLst/>
              </a:rPr>
              <a:t>How you are dressed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effectLst/>
              </a:rPr>
              <a:t>The way you walk</a:t>
            </a:r>
          </a:p>
          <a:p>
            <a:pPr lvl="2"/>
            <a:endParaRPr lang="en-US" sz="2400" kern="1200" dirty="0" smtClean="0">
              <a:effectLst/>
            </a:endParaRPr>
          </a:p>
          <a:p>
            <a:pPr lvl="2" rtl="0" eaLnBrk="1" latinLnBrk="0" hangingPunct="1"/>
            <a:endParaRPr lang="en-US" sz="2400" kern="1200" dirty="0" smtClean="0">
              <a:effectLst/>
            </a:endParaRPr>
          </a:p>
          <a:p>
            <a:pPr lvl="2" rtl="0" eaLnBrk="1" latinLnBrk="0" hangingPunct="1"/>
            <a:endParaRPr lang="en-US" sz="2400" kern="1200" dirty="0" smtClean="0">
              <a:effectLst/>
            </a:endParaRPr>
          </a:p>
          <a:p>
            <a:pPr lvl="1" rtl="0" eaLnBrk="1" latinLnBrk="0" hangingPunct="1"/>
            <a:r>
              <a:rPr lang="en-US" dirty="0" smtClean="0">
                <a:effectLst/>
              </a:rPr>
              <a:t>Non-</a:t>
            </a:r>
            <a:r>
              <a:rPr lang="en-US" dirty="0" err="1" smtClean="0">
                <a:effectLst/>
              </a:rPr>
              <a:t>verbals</a:t>
            </a:r>
            <a:r>
              <a:rPr lang="en-US" dirty="0" smtClean="0">
                <a:effectLst/>
              </a:rPr>
              <a:t> are read during interviews</a:t>
            </a:r>
          </a:p>
          <a:p>
            <a:pPr lvl="2"/>
            <a:endParaRPr lang="en-US" dirty="0"/>
          </a:p>
        </p:txBody>
      </p:sp>
      <p:pic>
        <p:nvPicPr>
          <p:cNvPr id="4" name="Picture 1029" descr="http://www.tobaccer.com/uploade/images/body_langu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760912"/>
            <a:ext cx="14541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34235"/>
              </p:ext>
            </p:extLst>
          </p:nvPr>
        </p:nvGraphicFramePr>
        <p:xfrm>
          <a:off x="4343400" y="1676400"/>
          <a:ext cx="42291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Bitmap Image" r:id="rId4" imgW="4229690" imgH="3180952" progId="Paint.Picture">
                  <p:embed/>
                </p:oleObj>
              </mc:Choice>
              <mc:Fallback>
                <p:oleObj name="Bitmap Image" r:id="rId4" imgW="4229690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4229100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Communication</a:t>
            </a:r>
          </a:p>
          <a:p>
            <a:pPr lvl="1"/>
            <a:r>
              <a:rPr lang="en-US" dirty="0" smtClean="0"/>
              <a:t>Principles of good writing</a:t>
            </a: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as simply and clearly as possible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as you would speak, not above to impress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and tone in line with audience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polite tone as well as respect their time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Proofread your document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Spell-check is your friend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grammar is a must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texting jargon – if U no what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mean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/>
            <a:endParaRPr lang="en-US" baseline="0" dirty="0" smtClean="0"/>
          </a:p>
          <a:p>
            <a:pPr lvl="2"/>
            <a:r>
              <a:rPr lang="en-US" dirty="0" smtClean="0"/>
              <a:t>Purpose / Audience / Main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/>
          </p:cNvSpPr>
          <p:nvPr/>
        </p:nvSpPr>
        <p:spPr>
          <a:xfrm>
            <a:off x="2291305" y="1066800"/>
            <a:ext cx="3657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mtClean="0">
                <a:latin typeface="Calibri" pitchFamily="34" charset="0"/>
              </a:rPr>
              <a:t>Write and wrong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3967705" y="1600200"/>
            <a:ext cx="1920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We plan to work closely with our foreign partners</a:t>
            </a: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6253705" y="1524000"/>
            <a:ext cx="24542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Interfacing with foreign counterparts is likely to continue in the future at an accelerated pace.</a:t>
            </a: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5305" y="2819400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/>
              <a:t>Sales were weaker than management had expected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2367505" y="28956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/>
              <a:t>Sales were terrible this year!</a:t>
            </a:r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4958305" y="381000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/>
              <a:t>The decision was made to create two new brochures</a:t>
            </a: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2215105" y="38100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/>
              <a:t>The marketing department decided to create two new brochures</a:t>
            </a:r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3434305" y="5334000"/>
            <a:ext cx="220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/>
              <a:t>Ever man in this company does his best to increase company profits</a:t>
            </a:r>
          </a:p>
        </p:txBody>
      </p:sp>
      <p:sp>
        <p:nvSpPr>
          <p:cNvPr id="10" name="Text Box 1036"/>
          <p:cNvSpPr txBox="1">
            <a:spLocks noChangeArrowheads="1"/>
          </p:cNvSpPr>
          <p:nvPr/>
        </p:nvSpPr>
        <p:spPr bwMode="auto">
          <a:xfrm>
            <a:off x="685800" y="5257800"/>
            <a:ext cx="220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/>
              <a:t>Everyone in our company does their best to increase company profits</a:t>
            </a:r>
          </a:p>
        </p:txBody>
      </p:sp>
    </p:spTree>
    <p:extLst>
      <p:ext uri="{BB962C8B-B14F-4D97-AF65-F5344CB8AC3E}">
        <p14:creationId xmlns:p14="http://schemas.microsoft.com/office/powerpoint/2010/main" val="21188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/>
      <p:bldP spid="5" grpId="0" build="p" autoUpdateAnimBg="0"/>
      <p:bldP spid="6" grpId="0"/>
      <p:bldP spid="7" grpId="0"/>
      <p:bldP spid="8" grpId="0" build="p" autoUpdateAnimBg="0"/>
      <p:bldP spid="9" grpId="0"/>
      <p:bldP spid="1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owtowriteanything.com/files/images/how-to-write-a-m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76686"/>
            <a:ext cx="25908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1" rtl="0" eaLnBrk="0" fontAlgn="base" hangingPunct="0"/>
            <a:r>
              <a:rPr lang="en-US" sz="280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MEMOS</a:t>
            </a:r>
            <a:endParaRPr lang="en-US" sz="2800" dirty="0" smtClean="0">
              <a:solidFill>
                <a:srgbClr val="0070C0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used method of office communication – in the form of an email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changes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 new ideas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on developments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Must include</a:t>
            </a:r>
            <a:endParaRPr lang="en-US" dirty="0" smtClean="0"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From: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3" rtl="0" eaLnBrk="0" fontAlgn="base" hangingPunct="0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or Re: (regarding)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nstanthomewritingkit.com/BusRep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0654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61666" y="1219200"/>
            <a:ext cx="7844134" cy="5562600"/>
          </a:xfrm>
        </p:spPr>
        <p:txBody>
          <a:bodyPr>
            <a:normAutofit/>
          </a:bodyPr>
          <a:lstStyle/>
          <a:p>
            <a:pPr lvl="1" rtl="0" eaLnBrk="0" fontAlgn="base" hangingPunct="0"/>
            <a:r>
              <a:rPr lang="en-US" sz="2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 that provide information on a certain topic.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1" rtl="0" eaLnBrk="0" fontAlgn="base" hangingPunct="0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make decisions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1" rtl="0" eaLnBrk="0" fontAlgn="base" hangingPunct="0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strategies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1" rtl="0" eaLnBrk="0" fontAlgn="base" hangingPunct="0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 actions</a:t>
            </a:r>
          </a:p>
          <a:p>
            <a:pPr lvl="1" rtl="0" eaLnBrk="0" fontAlgn="base" hangingPunct="0"/>
            <a:endParaRPr lang="en-US" dirty="0" smtClean="0">
              <a:effectLst/>
            </a:endParaRPr>
          </a:p>
          <a:p>
            <a:pPr rtl="0" eaLnBrk="0" fontAlgn="base" hangingPunct="0"/>
            <a:r>
              <a:rPr lang="en-US" sz="32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endParaRPr lang="en-US" dirty="0" smtClean="0">
              <a:solidFill>
                <a:schemeClr val="tx2"/>
              </a:solidFill>
              <a:effectLst/>
            </a:endParaRPr>
          </a:p>
          <a:p>
            <a:pPr rtl="0" eaLnBrk="0" fontAlgn="base" hangingPunct="0"/>
            <a:r>
              <a:rPr lang="en-US" sz="32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AUDIENCE</a:t>
            </a:r>
            <a:endParaRPr lang="en-US" dirty="0" smtClean="0">
              <a:solidFill>
                <a:schemeClr val="tx2"/>
              </a:solidFill>
              <a:effectLst/>
            </a:endParaRPr>
          </a:p>
          <a:p>
            <a:pPr rtl="0" eaLnBrk="0" fontAlgn="base" hangingPunct="0"/>
            <a:r>
              <a:rPr lang="en-US" sz="32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MESSAGE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usiness-letter-templates.com/~Resources/Images/business_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2978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61666" y="1219200"/>
            <a:ext cx="8377534" cy="5562600"/>
          </a:xfrm>
        </p:spPr>
        <p:txBody>
          <a:bodyPr>
            <a:normAutofit/>
          </a:bodyPr>
          <a:lstStyle/>
          <a:p>
            <a:pPr lvl="1" rtl="0" eaLnBrk="0" fontAlgn="base" hangingPunct="0"/>
            <a:r>
              <a:rPr lang="en-US" sz="2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LETTERS</a:t>
            </a:r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and concise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a thank you or an introduction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Printed on letterhead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1" rtl="0" eaLnBrk="0" fontAlgn="base" hangingPunct="0"/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0" fontAlgn="base" hangingPunct="0"/>
            <a:r>
              <a:rPr lang="en-US" sz="2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Must include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…..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Sincerely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0" fontAlgn="base" hangingPunct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and Title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484208" y="1295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Oral Communication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Most business communication is done orally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Informal</a:t>
            </a:r>
          </a:p>
          <a:p>
            <a:pPr lvl="3"/>
            <a:r>
              <a:rPr lang="en-US" altLang="en-US" dirty="0" smtClean="0">
                <a:latin typeface="Calibri" pitchFamily="34" charset="0"/>
              </a:rPr>
              <a:t>Hallways</a:t>
            </a:r>
          </a:p>
          <a:p>
            <a:pPr lvl="3"/>
            <a:r>
              <a:rPr lang="en-US" altLang="en-US" dirty="0" smtClean="0">
                <a:latin typeface="Calibri" pitchFamily="34" charset="0"/>
              </a:rPr>
              <a:t>Kitchen</a:t>
            </a:r>
          </a:p>
          <a:p>
            <a:pPr lvl="3"/>
            <a:r>
              <a:rPr lang="en-US" altLang="en-US" dirty="0" smtClean="0">
                <a:latin typeface="Calibri" pitchFamily="34" charset="0"/>
              </a:rPr>
              <a:t>Cafeteria </a:t>
            </a:r>
          </a:p>
          <a:p>
            <a:pPr lvl="3"/>
            <a:r>
              <a:rPr lang="en-US" altLang="en-US" dirty="0" smtClean="0">
                <a:latin typeface="Calibri" pitchFamily="34" charset="0"/>
              </a:rPr>
              <a:t>Telephone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Formal</a:t>
            </a:r>
          </a:p>
          <a:p>
            <a:pPr lvl="3"/>
            <a:r>
              <a:rPr lang="en-US" altLang="en-US" dirty="0" smtClean="0">
                <a:latin typeface="Calibri" pitchFamily="34" charset="0"/>
              </a:rPr>
              <a:t>Meetings</a:t>
            </a:r>
          </a:p>
          <a:p>
            <a:pPr lvl="3"/>
            <a:r>
              <a:rPr lang="en-US" altLang="en-US" dirty="0" smtClean="0">
                <a:latin typeface="Calibri" pitchFamily="34" charset="0"/>
              </a:rPr>
              <a:t>Interviews</a:t>
            </a:r>
          </a:p>
          <a:p>
            <a:pPr lvl="3"/>
            <a:endParaRPr lang="en-US" altLang="en-US" dirty="0" smtClean="0">
              <a:latin typeface="Calibri" pitchFamily="34" charset="0"/>
            </a:endParaRPr>
          </a:p>
        </p:txBody>
      </p:sp>
      <p:pic>
        <p:nvPicPr>
          <p:cNvPr id="4" name="Picture 5" descr="http://paulgoespop.typepad.com/my_weblog/images/2008/07/23/watercoo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30099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ibeatyou.com/blog/wp-content/uploads/2009/09/photo_me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5188"/>
            <a:ext cx="32718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What is communication</a:t>
            </a:r>
          </a:p>
          <a:p>
            <a:pPr lvl="2"/>
            <a:r>
              <a:rPr lang="en-US" dirty="0" smtClean="0"/>
              <a:t>Simply the act of exchanging information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72599"/>
              </p:ext>
            </p:extLst>
          </p:nvPr>
        </p:nvGraphicFramePr>
        <p:xfrm>
          <a:off x="5029200" y="2770108"/>
          <a:ext cx="3708400" cy="369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Bitmap Image" r:id="rId3" imgW="3116520" imgH="3108960" progId="Paint.Picture">
                  <p:embed/>
                </p:oleObj>
              </mc:Choice>
              <mc:Fallback>
                <p:oleObj name="Bitmap Image" r:id="rId3" imgW="3116520" imgH="310896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70108"/>
                        <a:ext cx="3708400" cy="3698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11" descr="data:image/jpeg;base64,/9j/4AAQSkZJRgABAQAAAQABAAD/2wCEAAkGBxQSEhUSExQVFRUXFRUXFRgVFxUYGBgZFBQWFxUXFxcYHCggGBolHBUXIjEhJSkrLi4uGB8zODMsNygtLisBCgoKDg0OGBAQGiwkICQsLCwsLCwsLCwsKywsLCwsLCwsLCwsLCwsLCwsLCwsLCwsLCwtLC0sNywsLCwsNywsLP/AABEIAMUA/wMBIgACEQEDEQH/xAAcAAEAAQUBAQAAAAAAAAAAAAAABwEDBAUGAgj/xAA+EAACAQICBwYEBQIGAQUAAAABAgADEQQhBQYHEjFBcRMiUWGBkTKhscFCUtHh8HKCFCNDYpKyFRYzU8Lx/8QAGgEBAAMBAQEAAAAAAAAAAAAAAAECAwQFBv/EACgRAAICAQQBBAICAwAAAAAAAAABAhEDBBIhMQUTIkFhMnFRwRSh8P/aAAwDAQACEQMRAD8AnGIiAIiIAiUMx8djUoo1SowVVFyTwglJt0i/eUZwOJAkSax7Q61UlMNelT/Nlvt68F+vnOOq4qoxuzux8WZifcznlqIrhcns4PCZZx3Tdf7Z9G709CQRq9rZXwjizs9P8VNjcW/23zU/KTbo7HLWppVTNXUEev3mmPIp9HFrNBk0rW7lP5MqJQGVmhxCIiAIiIAiIgCIiAIiIBQygM1+ntMJhaLVqnBeAFrsTwUX5yKsZrtjsRU3aJZL8EopvtbzJUk9RbjM55FDhnbpdBl1Cco8JfL6JlgGQj/6t0jQYB6tUH8tamov7qDboZ02gdpl2VMUgFzbtE4DzZTnbzBPSVjmi+Hwb5fEaiEd0akvpklRLOGxK1FDoQysLqym4IPMGXpseWIiIAiIgCIiAIiIBRpEO0zTLVsT/hlJ3KZA3R+Ko1sz48QB6yXmkI6/4NqOPqNwDstRD6AZeYZT8phqG1E9bw0Yy1HPdOv2d5qzqHQoKrVlFWrbPezVfJV4ep+Ut646kUatJqmHphKygsAvdV7C5Ujhc8j9pstT9aExtO1t2qgHaLnbw3geYM3ePxS0qbVHICKpZifAC8uoQceOjDJqNVDUXNvcmfOpH8/WTRszVho+lvc2qEf0lzaRXorRr47ElKYtvszsfyKWJJPv6mTxgcItKmlNBZUUKvQC0w08eW/g9XzedPHHF89v64L4lYidZ82IiIAiIgCIiAIiIAlDKxAI62wFuzoW+Dfbe/q3e78t6ZOyXBKMM9UDvtUKk+SgWHTM+86/SmjaeIpmlVUMp5HkQciDyPmJXRuAp0EFOiioozsotmeJPifOZen79x6D1i/xFgrm7v6GkMBTroadVA6niD9R4GQFpnCdjXq0hwSoyg+QOR62tJ40xpelhqZqVXCgcri7HkqjmTID0hijVqvVORd2a39TXtMtTVI9LwMclzfO3+/o7zZLpdg74Um6kGog/KQQHt5G4PW8lASJNk2DZsTUrfhSmVPmajKQL/2fOS2JrhvYjg8vGK1Utv8AzKxETU8wREQBERAEREATVae0BRxiBKy3tmrA2ZSfykdB7TaxIastGUoNSi6Zo9W9V6OC3+yLkva5cgnLgBYDKaDa5WdcLTVfhaqA/QKzC/qBO7mt1g0SmKoNRfINwI4qwzVhfmDKyh7XFHRg1FaiOXJzzychsmxNI0XpgAVgxZ/FlPwnoOHp5yQBOBxmkcNoaktCknaV2AZs7M2eTO1jure4A8shlNjqbrmMazU2pinUUXADbwZeBsbDMZe4lYNRSg3ydGsw5M0p6mEXsb7Z10SglZqeaIiIAieKlQAXJsBxJytI51i2m9m5TDojqMt9ybE+IAtlKuSRKVkkXi8givtQxpa4dAByCC3TMzc4DavWb4qdE2+IDeBt4jORvROxkvxNPq5rBSxlPfpsLi28t81P6ec3EsnZURESQUaRFr3rfWau9Gi7JTpkqd3Iuy5NcjO17gAeHnJUx2OSijVKrBEXix4DOw9bzjMFo7ROKrBqTg1Q4qBQ7qWIbevut8Qvx4zLKm+Ez0fHyhjk8mSDaXVK1f2cyNnmOqWdmpXI/wBSo5Yc7E7h+Rmy0dsuqEg16ygcxTBJ/wCTfpJPECFhjdlpeX1LVJpfpGFofRNLDUxSpLuqPUk8yx5nzmfETVKjzZScnb7EREECIiAIiIAiIgCIiAJRpWUMAi/aJqtiauJNekhqq6qCFtdSotax5HL5zZbOtUqmHZsRXG65G6icSFNrlj4nwzt452HfWiZLFHduO+XkczwLBxX9ASsoBKzU4BKNE0+tOsFLBYdq9QnIWUDMs3IAeHieQkN0Ks4TapraVvhaZsPxkH4jb4fJRz8ZFCYhqjWUFr8gM/lPONxrYiq1Rzm7En3uB6SYNTtFJSoI24FJF72z9+M55SOqELI3oaqYip3hSI6j9ZlU9WK1Jt51svPLjJlolCbXz8Oc91sMrCxAPWUtmqgiINVNJ1MBilqWuhurLwup68/CT3hMQtRFdTdWAIPkZHus2gKbUXsLMBcW8RMvZNpXfoNQY3NM3X+kn9Zril8MwzY65O+nkz1eUm5znBbVtH1qlKk9MMyIW7RVufitutYcbWPvI61bwNSviKa0bllqKSR+DdYEsTytPoErASYywqUt1nq6byssGB4lG+6f7+vkqsrAibHlCIiAIiIAiIgCIiAIiIAiIgCIiAIiIAiIgFDId2w6fIrJQQ/ChvbhdrFr+OQGXmZMFVwoJJyAufSfPuO0ujaSNWqB2dRyl24LvmwY+QJ+szyPijbAvdya7ULRoxOLG8LoneN/lJlxdY0kuq7xtkB8ugmk1ewCJXqlSCd1QbWyzNgSOOXOdOEuJz2dkYpHN6O0y9bvPTG6rld4XuGHLMA/adPXxqIgdjYW4nnMKrhEvckX5S1j8P2iqhy//IsnbZrcZplHFT/NHdRmKbtu6Bmc85xuzLSZo4miWNlqlkb+4XX5idJj9BClhaihiQiViu9me+p3hfwyke6Kq/5SsvFCGH9tjJTp2Z5Fao+lRKzF0ZihVpU6gzDore4mVOpHAIiJIEREAREQBERAEREAREQBERAEREAREQBERAEXiWq9YIpZjZVBJJ5AC5MA53X7HFMMUT46pKj+kKWc9AoPvIC1lo2I8RkfbP5yWa+NNVcViqn+pSth1/KjF1VR/ubdBPmbcpFetBs1uJt3uuRP1nNOXuR0wj7Tf7D64viU86Z/7AyWXBCkrn5ZXPS8hfZiQuKO6bb9M/USZMNieR4ysnybw6MRtI0j3XDKfNSLHqIFZXNu0DW4cOPSbV6IM1eOxFLDg1H3EsLkkAWAlWa7kaLaXpjsdH1iL7zqKY8jU7v0JkY6uvdPIqPmCJZ101ifSNUlQwoU8kGfeLfiYemXgJl6EpsVSgo77bqj3z+stLhUYOVyv4J12bsTo+hf8v3nTTB0NghQoU6S8ERV9hnM6dUejil2IiJJAiIgCIiAIiIAiIgCIiAIiIAiIgCIiAJSVnkwCs5zXbH0lwz03qohcopBYXKGovaWHH4N6R9r5tArivUw9BwiKSu8vxEgWPe5C9+EjeviWYksSSeN87+8pKR0QwN8skrXbW7Dv2Ywrf8AtW3WAysDwsRyIBH7zgW0HXxY7RAd087E8eOQzmtvxHSTjqt3MJRFu72am48xneYT45OhY0lRwWoGgHo1i73G6LC4te7C+XQSVnwoNjNOyWJYcJv6Td1ekzXPZZquiwqNwB95wuvujWxICbxuD6cDykhMbA9Jx+kKtu+SLl7Anhc/YAGVk2i0FfZGLaEq0bU7WHEnx85n6AxS0a6NldWU94gZb2Zz8bH2nZYnRxrXKBiCO/Ub2sg5XnD614YUq4QckUn1vb5fWTB7mQ4L4PonRuJD01bfViRmVIIuc7Ajja8zLz5Xw2MqIQyswN75G2ckDU/aTWpstPFHtKX5rd9fO/4h5cZ2KRyT07XKJpiWsPWDqrqbqwBUjmCLgy7LnOIiIAiIgCIiAIiIAiIgCIiAIiIAiIgCazWTSYw2Gq1+O4hIHC7cFHuRNnI/2yY3cwiU7236gv0QX+tpD6LQVySISxeILsXOZLEn3zP1lphmP5ynkHL6+srvZDrMj0kVBzkyalaQLYKibXAG4fLdJH2kNH9PvJF2ZYy9KpS8HuP7hw+UpPoMkA4NHzGUyA276fwS1hhMhaYJmRWzwFJHheY//j6a8Rvdc5sLTwwk0LMWuV3d0C0hDW/F9pjKzDgDujogC/YyZ9J4sU0qVGyCIzHooJ+0gLE1N4sx4kkn1N/vLw7JiVJ4T1vS0TmPKekPPwmpJN+yHTYq4c4dj36WYub3RuFuhykgz5w1I04cJiUq3O7v7tQf7GyPtkfSfRdKoGAI4EAjoeEvF2cOeG2XBciIljEREQBERAEREApeY2LxqU7b5tfhkeXHh1mvw2mDwcX6fpLWOxIrCxXIHn+szeRVwbxwu+ejZUdKUm4OD7z22OQc/lNBR3EFgwFuQ/czE0pp3D0FYvUUFRe113ugHG8r6jL+jG+za6L1tw9eq1AMyVQSAjixbd47p4H3m+Bny/j9Nu+JOIQlW3gyW4qAe7/DJm1J2hUcWoSsy0qwA4kBX80ucj5fWaRlfZTJh28o7uJQGVljASHtt+MvVo0r/AjO3V2AH/STAZ88bUtKCvjqm4bqtkv47gzt5XvKy6NsCuRx5Mth+I55H5y4DMaoe8PO4+UodjMxec6rZ7pAU8RuNwqCwv8AmHATlKRz9BLmFrMjK6mzKQwPgQbj5yrVlvg+iqEy6YmPqlpSjjsMlVQu9YCouV1bgb25cx1m3OCHImV9Jo5nmV0zCYTwZnDA+Z+kvf4VByHrJ9NkPMiNdpWK7PCML2NRlUD8wBuwHpIgqcP5zM7Dafp8YrFlUN6dG6Ja1ibjfYW8wBfynHE90en1lkqOmH4lKlQC59JVD+/rLFZvqPpLlI84JsvI9j1t/PpPoTZrpf8AxGCQE3el/lt4934T7WnzuP3kkbINNdniTQPw1xYeTpmPcXHoJaJjnjcSbBKyiys0OEREQBESkArEpeIBj1cGjZsoJlr/AMXSzut7+JJmdEjaidz/AJMNdG0gLCmvtIr192aEb1fCAsL3akTdh4lCfiHlxkwSkbUWjNxdnySylTYggjIjmJ7XPKTBtp1eQ0lxiLaorBHIHFWvu71uYP1kNnPh/PKUaO3HPcrJd2Ta5AAYLEP4mi7Hp/l3+Y9R4XlkGfJQa/kR8p12rGv+JwrIr1GqUlIDI53u7z3ScwZKl/JlkwW7iTvrBpAYfD1axt3EYi/j+Ee9p8u4nENUdnbiSePW5PlmZ3u1DXxcWtOlh7mjZWY5ht/vDdI8hbx4+UjgVAch7GRJk4YbVyXZi4k8Oo+sv3m21KwXb6QwtI571ZSQfy071G+SGQjWb4NXQ/b2lwcFmZrHQ7HG4il+WvUA6FiRMEHIdYZaPKN/qfrPUwFftUsVNhVQ/iW//bwM+iNC6Vp4qilak10YX8x4hhyM+WHmx0JpqvhKgqUahQjiLkqwPEFeBElOjLLiU+UfUhkYbTte1RWweGa7sN2q4zCA8UBH4j8rzh9ObRsbik3N8UkIsRSupa/+69/QWnJ795LkUx4KdyPanw/hnlhl7fWVXnPJOQ/nOUOkx8SLg9ftlPdFriXMPU3aiscwKiEg8MmBIm6150GcHjHVRam9qtE8jTqAG3UG49JYo3To015m6G0i2Hr06y5FGuP39rTX3hWkFmfVWh9KU8TSWtSYMrDkb2PNT5iZ0+adRdaHwGIDKb0mKiqpPdtfNv6h4+k+h8Npig9Jay1U7NxvKxYAEes0TOCeNxZn3lGaR5rBtUw9FylFe2t8T726nQGx3jIk05rJXxVZ61Sq4DE7qBm3UXkoF7SGy0cMn3wfQGP1ywVEEviaeV8lJZjbwVbkzksbtfoDKlRqP5uVT5ZmQoX5+MqH/mQkOTNlgij6J1U1x/xgJekaIABBJJDX8DYXnRnH0xxdfecZqpY4OgeXZL9JsKWDRj3ndbXI4W95n6j6HoQfJ10RE3OMREQCzi8MlRGpuoZWFmVhcEHkRIP2lbP2wpOIwwvQJuyj/TPh5p58pO0t1aQYFWAIIIIOYIPEESGi8JuLPkkjmJ6veSztA2ZhVOIwKEm93ojO4zu1Pp+WREwK8rZ5g/z+eko0dsJqS4PRzyPrMUj3HAcj4zJY34S3vcTz/WQWa5PGWWckzYboLtcVUxjDu0V3U/rqKQfUIT/ykb0sKzstNAXdjZVUZknIAT6e1J1eXAYSnQFt74qhH4nb4j05DyAlooxzSpUQbtVw25pPEEDiVb3RD9zOV8Z322qlbHlvFEPXukf/AFkeq1rX8CJD7NMb9qLjHK8qSbg9Z5Q3B9YJ4Spoet7P0lQeM8niIHH0gHsNxlC2Q9JQcTPJPdgFKvPr9ZN+sOr50lofD1kF8RToI6Hm1l79P1t7gSEWGXt9p9J7Mqm9ovCnwQr/AMHZftLxOfO6SZ80C+fLxvynjtL5cjw8T+07vavqicHiWrUwexrlmvyWoxLOnlxuPblODUZMeY+ggupblZcQ8PlMl8UwyLMfImYnCwHKVB5wSXA2Wf7QDfjKLTJz5dZImpmzStiitWvvUqGRsQQ7jwC/hHmYoOaStnAH6yU9U9lKYjDU69aq6NUXeCqBkp+G5PO2ckzR+quEo0TQWghpk3YOA+8fFi3EzcU6YUAAAACwA4ADhaSkc08zfRxugNV8RhF7AVUq0Rfc3gVdc77uVwRmZs6mEcDOmf7SDOhtFpDxpkLPNFYiJcxEREAREQCjCcRrds3w+NY1VJo1SDdkA3XPIsvj5idxKGCU2uj5g1n1SxOAcrVTun4XXNG48G5HyM0+DwT1qi0qSM9RjZVAzP7ec+s6+GV1KuoZTxDAEHqDMXR2haGHv2NGnTvxKIoJ6kcZG03Wfg4rZ5s4TAlcRWPaYjdsB+Cnfju+LWsL9bSQgJW0GSYNtu2QXtxcf4xBz7JL+peRnfP1Ikh7aaoOPYc1SkPWxb7iRxwFh4/czNndj/FF8Hj1lAcp4Rs/aerypqen/SCcxKA5Sj8PWAXOfpPI4W6w08hszAZdvcHp9v3EnrYpi9/R+5/8dVx6MQ/1YyBMPl75+slvYhpMK9bCn8Q7ReqWDDrYgy0ezHOrgSfpzQ9LF0XoVl3kcZ8iDyZTyI5GQdrfssxGFu2HvXo8Ta3aL1UfEPMe0+gotLnJCbifJdLQeIZt1aFUt4dm4+ond6t7IsTW7+IYYdbDLJnPjlwHrJ43JW0UXeZvo5HVnZ5hMGQ4Xtag/wBSpYkf0rwE61RPUSTJtvsREQQIiIAiIgCIiAIiIAiIgCIiAJ5aIgHzJtExrVcdXduPbbvoihR8gJyyHM9TETJnorpHpTmfSegZSJBYBu76SpOURAK3ylutkREQGXUfPradhs8xzUsbh3Xm6ofMPdT/ADyiJKIl+LPo8SsRNTzRERAEREAREQBER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xQSEhUSExQVFRUXFRUXFRgVFxUYGBgZFBQWFxUXFxcYHCggGBolHBUXIjEhJSkrLi4uGB8zODMsNygtLisBCgoKDg0OGBAQGiwkICQsLCwsLCwsLCwsKywsLCwsLCwsLCwsLCwsLCwsLCwsLCwsLCwtLC0sNywsLCwsNywsLP/AABEIAMUA/wMBIgACEQEDEQH/xAAcAAEAAQUBAQAAAAAAAAAAAAAABwEDBAUGAgj/xAA+EAACAQICBwYEBQIGAQUAAAABAgADEQQhBQYHEjFBcRMiUWGBkTKhscFCUtHh8HKCFCNDYpKyFRYzU8Lx/8QAGgEBAAMBAQEAAAAAAAAAAAAAAAECAwQFBv/EACgRAAICAQQBBAICAwAAAAAAAAABAhEDBBIhMQUTIkFhMnFRwRSh8P/aAAwDAQACEQMRAD8AnGIiAIiIAiUMx8djUoo1SowVVFyTwglJt0i/eUZwOJAkSax7Q61UlMNelT/Nlvt68F+vnOOq4qoxuzux8WZifcznlqIrhcns4PCZZx3Tdf7Z9G709CQRq9rZXwjizs9P8VNjcW/23zU/KTbo7HLWppVTNXUEev3mmPIp9HFrNBk0rW7lP5MqJQGVmhxCIiAIiIAiIgCIiAIiIBQygM1+ntMJhaLVqnBeAFrsTwUX5yKsZrtjsRU3aJZL8EopvtbzJUk9RbjM55FDhnbpdBl1Cco8JfL6JlgGQj/6t0jQYB6tUH8tamov7qDboZ02gdpl2VMUgFzbtE4DzZTnbzBPSVjmi+Hwb5fEaiEd0akvpklRLOGxK1FDoQysLqym4IPMGXpseWIiIAiIgCIiAIiIBRpEO0zTLVsT/hlJ3KZA3R+Ko1sz48QB6yXmkI6/4NqOPqNwDstRD6AZeYZT8phqG1E9bw0Yy1HPdOv2d5qzqHQoKrVlFWrbPezVfJV4ep+Ut646kUatJqmHphKygsAvdV7C5Ujhc8j9pstT9aExtO1t2qgHaLnbw3geYM3ePxS0qbVHICKpZifAC8uoQceOjDJqNVDUXNvcmfOpH8/WTRszVho+lvc2qEf0lzaRXorRr47ElKYtvszsfyKWJJPv6mTxgcItKmlNBZUUKvQC0w08eW/g9XzedPHHF89v64L4lYidZ82IiIAiIgCIiAIiIAlDKxAI62wFuzoW+Dfbe/q3e78t6ZOyXBKMM9UDvtUKk+SgWHTM+86/SmjaeIpmlVUMp5HkQciDyPmJXRuAp0EFOiioozsotmeJPifOZen79x6D1i/xFgrm7v6GkMBTroadVA6niD9R4GQFpnCdjXq0hwSoyg+QOR62tJ40xpelhqZqVXCgcri7HkqjmTID0hijVqvVORd2a39TXtMtTVI9LwMclzfO3+/o7zZLpdg74Um6kGog/KQQHt5G4PW8lASJNk2DZsTUrfhSmVPmajKQL/2fOS2JrhvYjg8vGK1Utv8AzKxETU8wREQBERAEREATVae0BRxiBKy3tmrA2ZSfykdB7TaxIastGUoNSi6Zo9W9V6OC3+yLkva5cgnLgBYDKaDa5WdcLTVfhaqA/QKzC/qBO7mt1g0SmKoNRfINwI4qwzVhfmDKyh7XFHRg1FaiOXJzzychsmxNI0XpgAVgxZ/FlPwnoOHp5yQBOBxmkcNoaktCknaV2AZs7M2eTO1jure4A8shlNjqbrmMazU2pinUUXADbwZeBsbDMZe4lYNRSg3ydGsw5M0p6mEXsb7Z10SglZqeaIiIAieKlQAXJsBxJytI51i2m9m5TDojqMt9ybE+IAtlKuSRKVkkXi8givtQxpa4dAByCC3TMzc4DavWb4qdE2+IDeBt4jORvROxkvxNPq5rBSxlPfpsLi28t81P6ec3EsnZURESQUaRFr3rfWau9Gi7JTpkqd3Iuy5NcjO17gAeHnJUx2OSijVKrBEXix4DOw9bzjMFo7ROKrBqTg1Q4qBQ7qWIbevut8Qvx4zLKm+Ez0fHyhjk8mSDaXVK1f2cyNnmOqWdmpXI/wBSo5Yc7E7h+Rmy0dsuqEg16ygcxTBJ/wCTfpJPECFhjdlpeX1LVJpfpGFofRNLDUxSpLuqPUk8yx5nzmfETVKjzZScnb7EREECIiAIiIAiIgCIiAJRpWUMAi/aJqtiauJNekhqq6qCFtdSotax5HL5zZbOtUqmHZsRXG65G6icSFNrlj4nwzt452HfWiZLFHduO+XkczwLBxX9ASsoBKzU4BKNE0+tOsFLBYdq9QnIWUDMs3IAeHieQkN0Ks4TapraVvhaZsPxkH4jb4fJRz8ZFCYhqjWUFr8gM/lPONxrYiq1Rzm7En3uB6SYNTtFJSoI24FJF72z9+M55SOqELI3oaqYip3hSI6j9ZlU9WK1Jt51svPLjJlolCbXz8Oc91sMrCxAPWUtmqgiINVNJ1MBilqWuhurLwup68/CT3hMQtRFdTdWAIPkZHus2gKbUXsLMBcW8RMvZNpXfoNQY3NM3X+kn9Zril8MwzY65O+nkz1eUm5znBbVtH1qlKk9MMyIW7RVufitutYcbWPvI61bwNSviKa0bllqKSR+DdYEsTytPoErASYywqUt1nq6byssGB4lG+6f7+vkqsrAibHlCIiAIiIAiIgCIiAIiIAiIgCIiAIiIAiIgFDId2w6fIrJQQ/ChvbhdrFr+OQGXmZMFVwoJJyAufSfPuO0ujaSNWqB2dRyl24LvmwY+QJ+szyPijbAvdya7ULRoxOLG8LoneN/lJlxdY0kuq7xtkB8ugmk1ewCJXqlSCd1QbWyzNgSOOXOdOEuJz2dkYpHN6O0y9bvPTG6rld4XuGHLMA/adPXxqIgdjYW4nnMKrhEvckX5S1j8P2iqhy//IsnbZrcZplHFT/NHdRmKbtu6Bmc85xuzLSZo4miWNlqlkb+4XX5idJj9BClhaihiQiViu9me+p3hfwyke6Kq/5SsvFCGH9tjJTp2Z5Fao+lRKzF0ZihVpU6gzDore4mVOpHAIiJIEREAREQBERAEREAREQBERAEREAREQBERAEXiWq9YIpZjZVBJJ5AC5MA53X7HFMMUT46pKj+kKWc9AoPvIC1lo2I8RkfbP5yWa+NNVcViqn+pSth1/KjF1VR/ubdBPmbcpFetBs1uJt3uuRP1nNOXuR0wj7Tf7D64viU86Z/7AyWXBCkrn5ZXPS8hfZiQuKO6bb9M/USZMNieR4ysnybw6MRtI0j3XDKfNSLHqIFZXNu0DW4cOPSbV6IM1eOxFLDg1H3EsLkkAWAlWa7kaLaXpjsdH1iL7zqKY8jU7v0JkY6uvdPIqPmCJZ101ifSNUlQwoU8kGfeLfiYemXgJl6EpsVSgo77bqj3z+stLhUYOVyv4J12bsTo+hf8v3nTTB0NghQoU6S8ERV9hnM6dUejil2IiJJAiIgCIiAIiIAiIgCIiAIiIAiIgCIiAJSVnkwCs5zXbH0lwz03qohcopBYXKGovaWHH4N6R9r5tArivUw9BwiKSu8vxEgWPe5C9+EjeviWYksSSeN87+8pKR0QwN8skrXbW7Dv2Ywrf8AtW3WAysDwsRyIBH7zgW0HXxY7RAd087E8eOQzmtvxHSTjqt3MJRFu72am48xneYT45OhY0lRwWoGgHo1i73G6LC4te7C+XQSVnwoNjNOyWJYcJv6Td1ekzXPZZquiwqNwB95wuvujWxICbxuD6cDykhMbA9Jx+kKtu+SLl7Anhc/YAGVk2i0FfZGLaEq0bU7WHEnx85n6AxS0a6NldWU94gZb2Zz8bH2nZYnRxrXKBiCO/Ub2sg5XnD614YUq4QckUn1vb5fWTB7mQ4L4PonRuJD01bfViRmVIIuc7Ajja8zLz5Xw2MqIQyswN75G2ckDU/aTWpstPFHtKX5rd9fO/4h5cZ2KRyT07XKJpiWsPWDqrqbqwBUjmCLgy7LnOIiIAiIgCIiAIiIAiIgCIiAIiIAiIgCazWTSYw2Gq1+O4hIHC7cFHuRNnI/2yY3cwiU7236gv0QX+tpD6LQVySISxeILsXOZLEn3zP1lphmP5ynkHL6+srvZDrMj0kVBzkyalaQLYKibXAG4fLdJH2kNH9PvJF2ZYy9KpS8HuP7hw+UpPoMkA4NHzGUyA276fwS1hhMhaYJmRWzwFJHheY//j6a8Rvdc5sLTwwk0LMWuV3d0C0hDW/F9pjKzDgDujogC/YyZ9J4sU0qVGyCIzHooJ+0gLE1N4sx4kkn1N/vLw7JiVJ4T1vS0TmPKekPPwmpJN+yHTYq4c4dj36WYub3RuFuhykgz5w1I04cJiUq3O7v7tQf7GyPtkfSfRdKoGAI4EAjoeEvF2cOeG2XBciIljEREQBERAEREApeY2LxqU7b5tfhkeXHh1mvw2mDwcX6fpLWOxIrCxXIHn+szeRVwbxwu+ejZUdKUm4OD7z22OQc/lNBR3EFgwFuQ/czE0pp3D0FYvUUFRe113ugHG8r6jL+jG+za6L1tw9eq1AMyVQSAjixbd47p4H3m+Bny/j9Nu+JOIQlW3gyW4qAe7/DJm1J2hUcWoSsy0qwA4kBX80ucj5fWaRlfZTJh28o7uJQGVljASHtt+MvVo0r/AjO3V2AH/STAZ88bUtKCvjqm4bqtkv47gzt5XvKy6NsCuRx5Mth+I55H5y4DMaoe8PO4+UodjMxec6rZ7pAU8RuNwqCwv8AmHATlKRz9BLmFrMjK6mzKQwPgQbj5yrVlvg+iqEy6YmPqlpSjjsMlVQu9YCouV1bgb25cx1m3OCHImV9Jo5nmV0zCYTwZnDA+Z+kvf4VByHrJ9NkPMiNdpWK7PCML2NRlUD8wBuwHpIgqcP5zM7Dafp8YrFlUN6dG6Ja1ibjfYW8wBfynHE90en1lkqOmH4lKlQC59JVD+/rLFZvqPpLlI84JsvI9j1t/PpPoTZrpf8AxGCQE3el/lt4934T7WnzuP3kkbINNdniTQPw1xYeTpmPcXHoJaJjnjcSbBKyiys0OEREQBESkArEpeIBj1cGjZsoJlr/AMXSzut7+JJmdEjaidz/AJMNdG0gLCmvtIr192aEb1fCAsL3akTdh4lCfiHlxkwSkbUWjNxdnySylTYggjIjmJ7XPKTBtp1eQ0lxiLaorBHIHFWvu71uYP1kNnPh/PKUaO3HPcrJd2Ta5AAYLEP4mi7Hp/l3+Y9R4XlkGfJQa/kR8p12rGv+JwrIr1GqUlIDI53u7z3ScwZKl/JlkwW7iTvrBpAYfD1axt3EYi/j+Ee9p8u4nENUdnbiSePW5PlmZ3u1DXxcWtOlh7mjZWY5ht/vDdI8hbx4+UjgVAch7GRJk4YbVyXZi4k8Oo+sv3m21KwXb6QwtI571ZSQfy071G+SGQjWb4NXQ/b2lwcFmZrHQ7HG4il+WvUA6FiRMEHIdYZaPKN/qfrPUwFftUsVNhVQ/iW//bwM+iNC6Vp4qilak10YX8x4hhyM+WHmx0JpqvhKgqUahQjiLkqwPEFeBElOjLLiU+UfUhkYbTte1RWweGa7sN2q4zCA8UBH4j8rzh9ObRsbik3N8UkIsRSupa/+69/QWnJ795LkUx4KdyPanw/hnlhl7fWVXnPJOQ/nOUOkx8SLg9ftlPdFriXMPU3aiscwKiEg8MmBIm6150GcHjHVRam9qtE8jTqAG3UG49JYo3To015m6G0i2Hr06y5FGuP39rTX3hWkFmfVWh9KU8TSWtSYMrDkb2PNT5iZ0+adRdaHwGIDKb0mKiqpPdtfNv6h4+k+h8Npig9Jay1U7NxvKxYAEes0TOCeNxZn3lGaR5rBtUw9FylFe2t8T726nQGx3jIk05rJXxVZ61Sq4DE7qBm3UXkoF7SGy0cMn3wfQGP1ywVEEviaeV8lJZjbwVbkzksbtfoDKlRqP5uVT5ZmQoX5+MqH/mQkOTNlgij6J1U1x/xgJekaIABBJJDX8DYXnRnH0xxdfecZqpY4OgeXZL9JsKWDRj3ndbXI4W95n6j6HoQfJ10RE3OMREQCzi8MlRGpuoZWFmVhcEHkRIP2lbP2wpOIwwvQJuyj/TPh5p58pO0t1aQYFWAIIIIOYIPEESGi8JuLPkkjmJ6veSztA2ZhVOIwKEm93ojO4zu1Pp+WREwK8rZ5g/z+eko0dsJqS4PRzyPrMUj3HAcj4zJY34S3vcTz/WQWa5PGWWckzYboLtcVUxjDu0V3U/rqKQfUIT/ykb0sKzstNAXdjZVUZknIAT6e1J1eXAYSnQFt74qhH4nb4j05DyAlooxzSpUQbtVw25pPEEDiVb3RD9zOV8Z322qlbHlvFEPXukf/AFkeq1rX8CJD7NMb9qLjHK8qSbg9Z5Q3B9YJ4Spoet7P0lQeM8niIHH0gHsNxlC2Q9JQcTPJPdgFKvPr9ZN+sOr50lofD1kF8RToI6Hm1l79P1t7gSEWGXt9p9J7Mqm9ovCnwQr/AMHZftLxOfO6SZ80C+fLxvynjtL5cjw8T+07vavqicHiWrUwexrlmvyWoxLOnlxuPblODUZMeY+ggupblZcQ8PlMl8UwyLMfImYnCwHKVB5wSXA2Wf7QDfjKLTJz5dZImpmzStiitWvvUqGRsQQ7jwC/hHmYoOaStnAH6yU9U9lKYjDU69aq6NUXeCqBkp+G5PO2ckzR+quEo0TQWghpk3YOA+8fFi3EzcU6YUAAAACwA4ADhaSkc08zfRxugNV8RhF7AVUq0Rfc3gVdc77uVwRmZs6mEcDOmf7SDOhtFpDxpkLPNFYiJcxEREAREQCjCcRrds3w+NY1VJo1SDdkA3XPIsvj5idxKGCU2uj5g1n1SxOAcrVTun4XXNG48G5HyM0+DwT1qi0qSM9RjZVAzP7ec+s6+GV1KuoZTxDAEHqDMXR2haGHv2NGnTvxKIoJ6kcZG03Wfg4rZ5s4TAlcRWPaYjdsB+Cnfju+LWsL9bSQgJW0GSYNtu2QXtxcf4xBz7JL+peRnfP1Ikh7aaoOPYc1SkPWxb7iRxwFh4/czNndj/FF8Hj1lAcp4Rs/aerypqen/SCcxKA5Sj8PWAXOfpPI4W6w08hszAZdvcHp9v3EnrYpi9/R+5/8dVx6MQ/1YyBMPl75+slvYhpMK9bCn8Q7ReqWDDrYgy0ezHOrgSfpzQ9LF0XoVl3kcZ8iDyZTyI5GQdrfssxGFu2HvXo8Ta3aL1UfEPMe0+gotLnJCbifJdLQeIZt1aFUt4dm4+ond6t7IsTW7+IYYdbDLJnPjlwHrJ43JW0UXeZvo5HVnZ5hMGQ4Xtag/wBSpYkf0rwE61RPUSTJtvsREQQIiIAiIgCIiAIiIAiIgCIiAJ5aIgHzJtExrVcdXduPbbvoihR8gJyyHM9TETJnorpHpTmfSegZSJBYBu76SpOURAK3ylutkREQGXUfPradhs8xzUsbh3Xm6ofMPdT/ADyiJKIl+LPo8SsRNTzRERAEREAREQBERA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8" y="-1189038"/>
            <a:ext cx="32004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Expressing lack of understand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5" y="3124200"/>
            <a:ext cx="4135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Importance of Oral Communication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Managers use this for:</a:t>
            </a:r>
          </a:p>
          <a:p>
            <a:pPr lvl="2"/>
            <a:r>
              <a:rPr lang="en-US" altLang="en-US" smtClean="0">
                <a:latin typeface="Calibri" pitchFamily="34" charset="0"/>
              </a:rPr>
              <a:t>Giving clear instructions</a:t>
            </a:r>
          </a:p>
          <a:p>
            <a:pPr lvl="2"/>
            <a:r>
              <a:rPr lang="en-US" altLang="en-US" smtClean="0">
                <a:latin typeface="Calibri" pitchFamily="34" charset="0"/>
              </a:rPr>
              <a:t>Motivating their staff</a:t>
            </a:r>
          </a:p>
          <a:p>
            <a:pPr lvl="2"/>
            <a:r>
              <a:rPr lang="en-US" altLang="en-US" smtClean="0">
                <a:latin typeface="Calibri" pitchFamily="34" charset="0"/>
              </a:rPr>
              <a:t>Persuading others</a:t>
            </a:r>
          </a:p>
          <a:p>
            <a:pPr lvl="2"/>
            <a:endParaRPr lang="en-US" altLang="en-US" smtClean="0">
              <a:latin typeface="Calibri" pitchFamily="34" charset="0"/>
            </a:endParaRPr>
          </a:p>
          <a:p>
            <a:pPr lvl="1"/>
            <a:r>
              <a:rPr lang="en-US" altLang="en-US" smtClean="0">
                <a:latin typeface="Calibri" pitchFamily="34" charset="0"/>
              </a:rPr>
              <a:t>An effective communicators can set the tone for the department</a:t>
            </a:r>
          </a:p>
          <a:p>
            <a:pPr lvl="1"/>
            <a:endParaRPr lang="en-US" altLang="en-US" smtClean="0">
              <a:latin typeface="Calibri" pitchFamily="34" charset="0"/>
            </a:endParaRPr>
          </a:p>
          <a:p>
            <a:pPr lvl="1"/>
            <a:r>
              <a:rPr lang="en-US" altLang="en-US" smtClean="0">
                <a:latin typeface="Calibri" pitchFamily="34" charset="0"/>
              </a:rPr>
              <a:t>Open door vs closed door policy</a:t>
            </a: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2800" smtClean="0">
                <a:latin typeface="Calibri" pitchFamily="34" charset="0"/>
              </a:rPr>
              <a:t>Developing Oral Communication Skills</a:t>
            </a:r>
          </a:p>
          <a:p>
            <a:pPr lvl="1">
              <a:buFont typeface="Arial" charset="0"/>
              <a:buNone/>
            </a:pPr>
            <a:r>
              <a:rPr lang="en-US" altLang="en-US" sz="2400" smtClean="0">
                <a:latin typeface="Calibri" pitchFamily="34" charset="0"/>
              </a:rPr>
              <a:t>Effective speaking takes practice</a:t>
            </a:r>
          </a:p>
          <a:p>
            <a:pPr lvl="2">
              <a:buFont typeface="Arial" charset="0"/>
              <a:buNone/>
            </a:pPr>
            <a:r>
              <a:rPr lang="en-US" altLang="en-US" sz="2000" smtClean="0">
                <a:latin typeface="Calibri" pitchFamily="34" charset="0"/>
              </a:rPr>
              <a:t>Emotional contact</a:t>
            </a:r>
          </a:p>
          <a:p>
            <a:pPr lvl="3">
              <a:buFont typeface="Arial" charset="0"/>
              <a:buNone/>
            </a:pPr>
            <a:r>
              <a:rPr lang="en-US" altLang="en-US" sz="1800" smtClean="0">
                <a:latin typeface="Calibri" pitchFamily="34" charset="0"/>
              </a:rPr>
              <a:t>Use names and eye contact</a:t>
            </a:r>
          </a:p>
          <a:p>
            <a:pPr lvl="2">
              <a:buFont typeface="Arial" charset="0"/>
              <a:buNone/>
            </a:pPr>
            <a:r>
              <a:rPr lang="en-US" altLang="en-US" sz="2000" smtClean="0">
                <a:latin typeface="Calibri" pitchFamily="34" charset="0"/>
              </a:rPr>
              <a:t>Avoid monotone</a:t>
            </a:r>
          </a:p>
          <a:p>
            <a:pPr lvl="3">
              <a:buFont typeface="Arial" charset="0"/>
              <a:buNone/>
            </a:pPr>
            <a:r>
              <a:rPr lang="en-US" altLang="en-US" sz="1800" smtClean="0">
                <a:latin typeface="Calibri" pitchFamily="34" charset="0"/>
              </a:rPr>
              <a:t>Use variations to emphasize words and points</a:t>
            </a:r>
          </a:p>
          <a:p>
            <a:pPr lvl="2">
              <a:buFont typeface="Arial" charset="0"/>
              <a:buNone/>
            </a:pPr>
            <a:r>
              <a:rPr lang="en-US" altLang="en-US" sz="2000" smtClean="0">
                <a:latin typeface="Calibri" pitchFamily="34" charset="0"/>
              </a:rPr>
              <a:t>Be positive</a:t>
            </a:r>
          </a:p>
          <a:p>
            <a:pPr lvl="3">
              <a:buFont typeface="Arial" charset="0"/>
              <a:buNone/>
            </a:pPr>
            <a:r>
              <a:rPr lang="en-US" altLang="en-US" sz="1800" smtClean="0">
                <a:latin typeface="Calibri" pitchFamily="34" charset="0"/>
              </a:rPr>
              <a:t>Point out what is going well not wrong</a:t>
            </a:r>
          </a:p>
          <a:p>
            <a:pPr lvl="2">
              <a:buFont typeface="Arial" charset="0"/>
              <a:buNone/>
            </a:pPr>
            <a:r>
              <a:rPr lang="en-US" altLang="en-US" sz="2000" smtClean="0">
                <a:latin typeface="Calibri" pitchFamily="34" charset="0"/>
              </a:rPr>
              <a:t>Do not interrupt</a:t>
            </a:r>
          </a:p>
          <a:p>
            <a:pPr lvl="3">
              <a:buFont typeface="Arial" charset="0"/>
              <a:buNone/>
            </a:pPr>
            <a:r>
              <a:rPr lang="en-US" altLang="en-US" sz="1800" smtClean="0">
                <a:latin typeface="Calibri" pitchFamily="34" charset="0"/>
              </a:rPr>
              <a:t>Even if you know what they are going to say</a:t>
            </a:r>
          </a:p>
          <a:p>
            <a:pPr lvl="2">
              <a:buFont typeface="Arial" charset="0"/>
              <a:buNone/>
            </a:pPr>
            <a:r>
              <a:rPr lang="en-US" altLang="en-US" sz="2000" smtClean="0">
                <a:latin typeface="Calibri" pitchFamily="34" charset="0"/>
              </a:rPr>
              <a:t>Be courteous</a:t>
            </a:r>
          </a:p>
          <a:p>
            <a:pPr lvl="3">
              <a:buFont typeface="Arial" charset="0"/>
              <a:buNone/>
            </a:pPr>
            <a:r>
              <a:rPr lang="en-US" altLang="en-US" sz="1800" smtClean="0">
                <a:latin typeface="Calibri" pitchFamily="34" charset="0"/>
              </a:rPr>
              <a:t>Even if you disagree</a:t>
            </a:r>
          </a:p>
          <a:p>
            <a:pPr lvl="2">
              <a:buFont typeface="Arial" charset="0"/>
              <a:buNone/>
            </a:pPr>
            <a:r>
              <a:rPr lang="en-US" altLang="en-US" sz="2000" smtClean="0">
                <a:latin typeface="Calibri" pitchFamily="34" charset="0"/>
              </a:rPr>
              <a:t>No “</a:t>
            </a:r>
            <a:r>
              <a:rPr lang="en-US" altLang="en-US" sz="2000" i="1" smtClean="0">
                <a:latin typeface="Calibri" pitchFamily="34" charset="0"/>
              </a:rPr>
              <a:t>um”, “ah”, “like”, “you know”</a:t>
            </a:r>
            <a:r>
              <a:rPr lang="en-US" altLang="en-US" sz="2000" smtClean="0">
                <a:latin typeface="Calibri" pitchFamily="34" charset="0"/>
              </a:rPr>
              <a:t>.</a:t>
            </a:r>
            <a:endParaRPr lang="en-US" altLang="en-US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219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Choosing the best method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Master both and use them as the situation calls for it.  Some require BOTH</a:t>
            </a: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533400" y="3048000"/>
            <a:ext cx="411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2"/>
                </a:solidFill>
                <a:latin typeface="Calibri" pitchFamily="34" charset="0"/>
              </a:rPr>
              <a:t>Verbal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Sensitive topics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Reprimanding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Dismissing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Recognizing work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4876800" y="3048000"/>
            <a:ext cx="411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2"/>
                </a:solidFill>
                <a:latin typeface="Calibri" pitchFamily="34" charset="0"/>
              </a:rPr>
              <a:t>Written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Policy changes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Staff changes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Future actions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800" dirty="0" smtClean="0">
                <a:latin typeface="Calibri" pitchFamily="34" charset="0"/>
              </a:rPr>
              <a:t>Routine information</a:t>
            </a:r>
          </a:p>
        </p:txBody>
      </p:sp>
    </p:spTree>
    <p:extLst>
      <p:ext uri="{BB962C8B-B14F-4D97-AF65-F5344CB8AC3E}">
        <p14:creationId xmlns:p14="http://schemas.microsoft.com/office/powerpoint/2010/main" val="3212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Communicating withi</a:t>
            </a:r>
            <a:r>
              <a:rPr lang="en-US" baseline="0" dirty="0" smtClean="0"/>
              <a:t>n the Organization</a:t>
            </a:r>
          </a:p>
          <a:p>
            <a:pPr lvl="1"/>
            <a:r>
              <a:rPr lang="en-US" dirty="0" smtClean="0"/>
              <a:t>The Grapevine</a:t>
            </a:r>
          </a:p>
          <a:p>
            <a:pPr lvl="2"/>
            <a:r>
              <a:rPr lang="en-US" dirty="0" smtClean="0"/>
              <a:t>Very informal, rumors, ever</a:t>
            </a:r>
            <a:r>
              <a:rPr lang="en-US" baseline="0" dirty="0" smtClean="0"/>
              <a:t> present</a:t>
            </a:r>
            <a:endParaRPr lang="en-US" dirty="0" smtClean="0"/>
          </a:p>
          <a:p>
            <a:pPr lvl="2"/>
            <a:r>
              <a:rPr lang="en-US" dirty="0" smtClean="0"/>
              <a:t>Sometimes</a:t>
            </a:r>
            <a:r>
              <a:rPr lang="en-US" baseline="0" dirty="0" smtClean="0"/>
              <a:t> very accurate</a:t>
            </a:r>
            <a:endParaRPr lang="en-US" dirty="0" smtClean="0"/>
          </a:p>
          <a:p>
            <a:pPr lvl="1"/>
            <a:r>
              <a:rPr lang="en-US" dirty="0" smtClean="0"/>
              <a:t>E-Mail</a:t>
            </a:r>
          </a:p>
          <a:p>
            <a:pPr lvl="2"/>
            <a:r>
              <a:rPr lang="en-US" dirty="0" smtClean="0"/>
              <a:t>The electronic version of the memo</a:t>
            </a:r>
          </a:p>
          <a:p>
            <a:pPr lvl="1"/>
            <a:r>
              <a:rPr lang="en-US" dirty="0" smtClean="0"/>
              <a:t>Intranet</a:t>
            </a:r>
          </a:p>
          <a:p>
            <a:pPr lvl="2"/>
            <a:r>
              <a:rPr lang="en-US" dirty="0" smtClean="0"/>
              <a:t>Web pages only available from inside</a:t>
            </a:r>
            <a:r>
              <a:rPr lang="en-US" baseline="0" dirty="0" smtClean="0"/>
              <a:t> the company</a:t>
            </a:r>
            <a:endParaRPr lang="en-US" dirty="0"/>
          </a:p>
        </p:txBody>
      </p:sp>
      <p:pic>
        <p:nvPicPr>
          <p:cNvPr id="6146" name="Picture 2" descr="https://encrypted-tbn3.gstatic.com/images?q=tbn:ANd9GcS8F475L_1dnK0dO1grUCA_uN5LS5pNhAcwCkSvYjFH9dWcKyf-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1725" y="1590675"/>
            <a:ext cx="2838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QDxUQEBASEhAPEBAVEBAVEBIVEhAVFBQWFBQQGBUXGyYeFxojGRQSHy8gIycpLCwsFR4xNTAqNSYsLCkBCQoKDgwOGg8PGi8fHyQsNDA0MCssLCwpLCwpLjUsKiwsLyosKSwuLDIsKTUvLCwsKSkvLCkvLCwpLCwtLCwsLv/AABEIAOEA4QMBIgACEQEDEQH/xAAbAAEAAgMBAQAAAAAAAAAAAAAAAgUDBAYBB//EAEEQAAIBAgMEBwQIBAQHAAAAAAABAgMRBBIhBTFBUQYTMmFxgZEiUqGxByMzQmKCwdFykqLhFFOy8BUkY3PS4vH/xAAaAQEAAwEBAQAAAAAAAAAAAAAAAgMFBAEG/8QALxEAAgIBAgMGBQQDAAAAAAAAAAECAxEEIRIxQQUTcYGRsSJRYdHwFDJCoSNSYv/aAAwDAQACEQMRAD8A+4gAAAAAAAAAAAAAAAAAAAAAAAAAAAAAAAAAAAAAAAAAAAAAAAAAAAAAAAAAAAAGOriIw7Uox8ZJfMAyAw0sXCTtGcJPkpJv4GYAAAAAAAAAAAAAAAAAAAAAAAAAAAAAAAAAAAAAA8zGOs24tRdm9zavbvtxANbG4t3yQdmu3P3eUV+J/BeKKDaW1sPh39bUjGT1trKo+92vJ+ZfxwSUct3x1vrd75Xe931uV9Dohg4ycuojObd3Oo5VJN83nb1LYuK5lM1N/tOch0rw1WWWPWSfD6mcvkm/gdJgq2IVsqc4PhUunbuk/aXnctKVGMFaEVFcopJeiJiUk+SPIQkubJQq6K6s7aq97d1x1hE1VtKn1vU3fWWd1Z23X3+BTKUY4y8ZL1GUuRt5meFdhdr5686LhlcM2ua+azS3W00dyxPIWRmsxE4Sg8SMsXoekKbJkggAAAAAAAAAAAAAAAAAAAAARciRGQBHMDFisTGnBzlfLFXdld8iml0ozO1GhOb7/wBoplVmorqeJPcsrossWYovT0rNmYjETk3WpqEMvs233v4t7vkc/tapVjipJTm3CWaCzN2Vs6su5fIot1irgp8L3ePkXVaVzm4cS2WfmdkVVXpFTVXqrSbz5G7JRTvbnqbWy9oqvTU1o9017r4+XE42rTcozrf9a38ylL9EVavVyhGMqt87+SLNNplOUo2dNvNnenLbY2nVjiZdXKWWllbjf2dyu2uKvKx0uFrZ4Rn78Yv1VzlMNtKnDE1qlROUZ54pJXunLdr3Ia6z4YJS4cvn5DRw+KTcc4XLzOmwOMjWpqcdz3rjF8YspNsfVY2lV4Sy38nll/S0aWyto9RV3SVCo/vLcuEr8bX1twLTpXRzUYzX3J7+6St81Eqnf3+mcv5Rw/Tr6Fsae5vUf4yyvXoYcb9VtCE+FTLfzvB/ozojmtu3qUKNePa03b7yV/8AVE2FtLF1Ps8OoL3p/wDtb5MsqujVOccN5eVhZ5rcrtqdkIPKWNnl45MvHUUbybskm2+SXEywmpK6aae5p3T8zUwkJ9WlWs52anbc9X3cjh8Pt7qK86UKjhOnUlGUJdmTi7Xtud/XU1YR7xZWxmWTVbwz6KCv2PtVV4XayzW9cGuEl3FgRaxsTTzugADw9AAAAAAAAAAAAAAAB5I9PG7avcAa+LoZ6coe/GS9VY5TYm21h4ShOMneScUrb7Wa1fcjrqdRSSlF3UkmnzT3M5WlVjhsdPPpBuetm7KSzrd32Rm63MJwsTxvjPid2kxKE4NZ648C32btWpWnZ0JQp5Xabvv0tq0lzK7pKurxFKsu6/5JX+TNur0rp3tThOo/C37v4EtqYOeKw8GoZal03GWmW6aktfIhY1bS4QlxyW/L7bE606rVKUeGL25mhiYvB1nOH2FZPRbk7aLyeq7myOBwebZ9Tnmc1+TL+0i9/wCHZ8OqNWzahFNrg0rKSbMuDwMaVNUldxV99ru7bd/UlHRtzf8Aq09vk5c0ReqXD/0mt/mlyK7o9ir4Xm6WdentL4Mw9F8A4xlOpTtJyWXNHW1tWr7tX8C5pU4U1lioxXKKS+CJ5+Sfnp/c6YabHA5PPCsFE9R+9RWOJmvtHZ0a8MktNbxkt8XzFLZsVSVGV5wXvck7paW0RsWfNLw1+L/YdXzu/F/puOh1QcnJrdrHkUd5Lh4c7cyNOMYJRilFLdFcPJEs3c/kSUbbtBYsSS2RDd8zw+fbb6Pxr7TnU30VGDqcpVEsuT+lN+Z2W1sc4JU6f2tTSP4Vxm+XH/aK6OFUI5VrzfFviyyDcdym2KnszHs6t1deD4SeR+EtF/VkOqONxEXbTfwfJ8H62OtwtdVKcZrdOMZeF1exGa6lkH0MoAKywAAAAAAAAAAAAAAAHPbY2pnfVQfsJ+2/ffu/w/Pw32u16rjQm07PRX5ZpKP6nC7Yo4jqnHDxTb0bUrSUfwp8fMtrinuU2zcUdd0e2lCtCUYSzOhNwn3O2bz3teTNnEbIpVJ9ZOClKyWrdtO7cfPPo6xrw2KnQrXpqtT0Uk17UHdb/wAMp+h9OjK6utU9z4Eb6ot4ksoaa6TjxLZmOnRhBWjGMVyjFL4IlmfBPz0/uTFiCSWyLXlkLPml4K/xf7Dq1xu/F/puJNkesXDXwX67j08JJW3aCxG75JeLv8F+4yc2/LT5agHspJb3Yjn5Jvyt8zl+luLxOFlGtQn9TO0ZRcISUJ8HdrNaS7967yqofSFXXbp0p+GeD+b+Rw26+qqfBZlPwO2vQ22w44Ya8Tvde5fExYuvGnBzm3aK52vyWhzFD6RIPt0Jr+GcZfPKH0qw9esnUlKFKnZwjKDeafvSy3Wn7d5ZDXaefKa9vchPRaiP8H7+xa4LDvWrUX1lTh7keEPlfy5HteJ7T21h59mvTfdnSfo7E6lmrpprmtUdcLIz/a8+BxyrlD9ywVlaJb9Ha16Thxpza8pe0vm15FbWiZNh1stdx4VINecdV8HP0LJbohHZnRgApLwAAAAAAAAAAAAAADBj8N1lKcOMoySfJ20frY5XDVc0U+aTty7jsTksRS6utUhwU3KPhP2/m5L8pZB9Cua6mbqYzVpRUrbrrd4PgSpYCUNaFWUPwv2ov/ffcjSkbtKRJlZGO16tP7ajdf5lPVeLX/w3cLtGnV7FRfw7n8f0IxZixGzKVTWUFm95ezL1W/zI7E02WKprlrzer+JIqI4TEUvsqqqR9ypv8FJf2JLbbi7V4So/iy5ovwktPmeYJcS6loRdRc79y1fwNOvtShCOedWOW17uV9OdluOP259IjknTwSstzxEorT/tw4+L07mc910KY8U2X00TuliCL3pZt6hRoyo1lnnVg1Ggms8uUuORJ65ny0ufNYN2V99tfEjdtuUm5Tm7znJtyk+bb3kkfK63V/qZZxhL1PqdHpVp44zlsmiSIJk4RvuM1o7SRabBwzliIJNr2ruztpHV7vA0qdO3idF0Uoe1OpbsxUV4y1fwXxOvRU95qIR+vtucmst7uiUvp77F5iNN5Wf4zJUhPcoTi34bpf0uRvYnUrMRA+/ij4WTZ3YNHYmJ6zDwb3qOWXjD2W/hfzN452sHUnlZAAPD0AAAAAAAAAAAAjUqKKcpNKMU223ZJLVtvgj59LphRxmPlTor2IUrKp/muMm7pcEsztzOf+kjp88RN4TDy/5eDtUmn9tJcL+4n67+RynRzHdTiqU76Z0peEvZfzOT9T/lSXI7v0f+FylzxsfZKTN2jIrqTN2jI0mZKN6DM0Wa9NmltbpLh8KvrZ+3bSlH2qj/AC8F3uyKpyUVlvBbCLm8RWWXUWUe3+mmHwt6f21b/Jg1p/HLdBeOvccTtnpviMReNN/4ek/uwl9bJfiqcPCNvFnPwilu0MbU9ppbVb/U29N2Y3vb6G9tTaU8TPNVUIxveNGEctOPl9597+BrogiRg22SslxTeWbldca1wxWETRJHkINmzTpJeJS0TyRp0b79xsRVjxEkRweZJI7TYmznDDxalllNZpJq8XfdpvTtbc/U5PZ2F62rGHCUte5LWT9Ezv8ANY3uxacyla+m33MPte7EY1ef2K/ESce3HL+K94P83DzsaOIiXcqhX4jAxfYeR8rXg/y8PK3mfTpnzTRtdE8R9pTfBxmvNZX/AKV/MdCcdsicqWKhmVs+aF98XmV1Z/xRjvszsSuxbl9T+EAArLAAAAAAAAAAcX9KfSJ4XBdXTdqmJcoJ8YwVs7XrFfmZ2hw30rdHZYnDRrQu3hs+eK9yWVuS/hcU/C/IpvbVbx+fM6NMou2PF+fL+z4jGR330WdFFiq7xFaN6GHaSi1pUqtXS71FWb73E41bLfP4f3O02N02rYTCww2Hp0oKCeapJSnKcpO8p2ukt/fokZVdtalmTNm2uyUOGHU6+lNwbg99OUoN88jy380k/M1sX0woUdM3WTX3KftPzfZXqcJj9p1sRJyrVZTc3eS0jFuyXZjZbkjBEvu7VztXH1OOnsnDzZLyX3Oi2l02xNb2abVCD4Qd6j8aj3flS8SiXF8W7t723zb4sgmSRj23WWvM3k2aqa6liCwZEeo8hBvcjYhh+ZzMuMcYt7jYp0OfoTiiSIs9ySRJEYotsD0fqT1n9XHv7T8I/vYnXTZa+GCyVW3QqXFN4K6JtV8BUpxjKcXFTbSvv56rh/ZnT4LZ1Kj2Y3l771l/byPdoUVVpuD0vufJrc/995rx7Fl3bcn8XRLkY8u2I94lFfD1b5mh0Xw9s1V/wx+cn8l6l7KsV+GiqdNQX3Vq+b3t+tzNQjOp9nBz/EtI/wAz09Ls29Hp+4pjB+fiY2rv7+6U15eBmlWMUq/q9y4vwXEsMP0fk9as7fhh+s2vkl4lphcBTpdiCTe975Pxk9WdDmkUqtvmVOC2ZOcoynFxjGUZK/abi7rThquJfAFTeS2MVEAA8JAAAAAAAAAA8lFNWaunvXBnoAPjXTbos8FXzQT/AMPVbdN+497pPw4c14M5xM+/7S2dTxFKVKrG8JrXmnwknwaPlG3eilfCSd4udK/s1YpuNuGa3Zfj5XMLV6V1viitvY39HqlYuGb39zmkjJGk+RsokjNNIwxwz4szwopd56jZw+AqT7FOb71F29dwUXJ4SyJSUVlvBhRNFrh+jFV9txgvHM/RafEtcN0dow1leo+92Xov3Ouvs6+zpjx/MnDb2lp6+ufD8wc3QoSm7Qi5PklcuMJ0ak9aslBe6tZfsviXsHGKtFKK5JJL4EZ17at2XM1aeyK472Pi/pGTd2vZLatcP9s8wmBpUexFX956y9eHkZ5VTzDYSrV7FN2f35ezDxu9X5JlrhujS31ZuX4YXjH17T8rGpGMK1wxWPAypOy18UnnxKd1rvKruT3RSbk/Jam9h9i1p9q1Nfi9qX8qdvV+R0GHwkKatCEYrjZWv3vmZTx2fImql1K3DbBpR1knUlznZryj2fhcskgCDbZYklyAAPD0AAAAAAAAAAAAAAAAAAAAA0cRsPD1HeeHpSb4unG/ra5x2L2LRp16kOqhaM7x9n7skpJeV2vynfnMdLsO4yjVWmaOST5NO8X6Sn6CFcHLdL0PLLJqO0n6lThaEFLNGEUo3UbRSu/vS/ReD5m3KsaamklFblZJfJG7htj16m6GRe9P2f6e18F4nThR+hyZlJ/MxSrEISc3lhGU5coptrx5edi/wvRemtaspVHy7MPRO782y3o0YwWWEVGK3JJJLyRF2JcixVPqc5hujtWetSSprkvan/4r+ot8JsSjTs1HNJffn7UvFX0j5JG+CpzbLVBIAAiTAAAAAAAAAAAAAAAAAAAAAAAAAAAAPGYpxlwYBmIVKaknGSTT3ppNPyNadKpzMMqFXmenhtUMHTp6whCL5pJP1M+ZcyqdGoedTUALXOuY6xcyq6qZ71cxgZLTrFzHWLmVnVyPVCQwMll1i5jOuZXqEj1QkMA3865nuZczRUGSUWD03MwuaqiySizwGzcGBRZJRYBlBBJkkAegAAAAAAAAAAAAAAAAAAAAAAACwAAseWPQAeWPbAAAAAAAAAAAAAAAAAAAAAAAAAAAAAAAAAAAAAAAAAAAAAAAAAAAAAAAAAAAAAAAAAAAAAAAAAAAAAAAAAAAAAAAAAAAAAAAAAAAAAAAAAAAAAAAAAH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IQDxUQEBASEhAPEBAVEBAVEBIVEhAVFBQWFBQQGBUXGyYeFxojGRQSHy8gIycpLCwsFR4xNTAqNSYsLCkBCQoKDgwOGg8PGi8fHyQsNDA0MCssLCwpLCwpLjUsKiwsLyosKSwuLDIsKTUvLCwsKSkvLCkvLCwpLCwtLCwsLv/AABEIAOEA4QMBIgACEQEDEQH/xAAbAAEAAgMBAQAAAAAAAAAAAAAAAgUDBAYBB//EAEEQAAIBAgMEBwQIBAQHAAAAAAABAgMRBBIhBTFBUQYTMmFxgZEiUqGxByMzQmKCwdFykqLhFFOy8BUkY3PS4vH/xAAaAQEAAwEBAQAAAAAAAAAAAAAAAgMFBAEG/8QALxEAAgIBAgMGBQQDAAAAAAAAAAECAxEEIRIxQQUTcYGRsSJRYdHwFDJCoSNSYv/aAAwDAQACEQMRAD8A+4gAAAAAAAAAAAAAAAAAAAAAAAAAAAAAAAAAAAAAAAAAAAAAAAAAAAAAAAAAAAAGOriIw7Uox8ZJfMAyAw0sXCTtGcJPkpJv4GYAAAAAAAAAAAAAAAAAAAAAAAAAAAAAAAAAAAAAA8zGOs24tRdm9zavbvtxANbG4t3yQdmu3P3eUV+J/BeKKDaW1sPh39bUjGT1trKo+92vJ+ZfxwSUct3x1vrd75Xe931uV9Dohg4ycuojObd3Oo5VJN83nb1LYuK5lM1N/tOch0rw1WWWPWSfD6mcvkm/gdJgq2IVsqc4PhUunbuk/aXnctKVGMFaEVFcopJeiJiUk+SPIQkubJQq6K6s7aq97d1x1hE1VtKn1vU3fWWd1Z23X3+BTKUY4y8ZL1GUuRt5meFdhdr5686LhlcM2ua+azS3W00dyxPIWRmsxE4Sg8SMsXoekKbJkggAAAAAAAAAAAAAAAAAAAAARciRGQBHMDFisTGnBzlfLFXdld8iml0ozO1GhOb7/wBoplVmorqeJPcsrossWYovT0rNmYjETk3WpqEMvs233v4t7vkc/tapVjipJTm3CWaCzN2Vs6su5fIot1irgp8L3ePkXVaVzm4cS2WfmdkVVXpFTVXqrSbz5G7JRTvbnqbWy9oqvTU1o9017r4+XE42rTcozrf9a38ylL9EVavVyhGMqt87+SLNNplOUo2dNvNnenLbY2nVjiZdXKWWllbjf2dyu2uKvKx0uFrZ4Rn78Yv1VzlMNtKnDE1qlROUZ54pJXunLdr3Ia6z4YJS4cvn5DRw+KTcc4XLzOmwOMjWpqcdz3rjF8YspNsfVY2lV4Sy38nll/S0aWyto9RV3SVCo/vLcuEr8bX1twLTpXRzUYzX3J7+6St81Eqnf3+mcv5Rw/Tr6Fsae5vUf4yyvXoYcb9VtCE+FTLfzvB/ozojmtu3qUKNePa03b7yV/8AVE2FtLF1Ps8OoL3p/wDtb5MsqujVOccN5eVhZ5rcrtqdkIPKWNnl45MvHUUbybskm2+SXEywmpK6aae5p3T8zUwkJ9WlWs52anbc9X3cjh8Pt7qK86UKjhOnUlGUJdmTi7Xtud/XU1YR7xZWxmWTVbwz6KCv2PtVV4XayzW9cGuEl3FgRaxsTTzugADw9AAAAAAAAAAAAAAAB5I9PG7avcAa+LoZ6coe/GS9VY5TYm21h4ShOMneScUrb7Wa1fcjrqdRSSlF3UkmnzT3M5WlVjhsdPPpBuetm7KSzrd32Rm63MJwsTxvjPid2kxKE4NZ648C32btWpWnZ0JQp5Xabvv0tq0lzK7pKurxFKsu6/5JX+TNur0rp3tThOo/C37v4EtqYOeKw8GoZal03GWmW6aktfIhY1bS4QlxyW/L7bE606rVKUeGL25mhiYvB1nOH2FZPRbk7aLyeq7myOBwebZ9Tnmc1+TL+0i9/wCHZ8OqNWzahFNrg0rKSbMuDwMaVNUldxV99ru7bd/UlHRtzf8Aq09vk5c0ReqXD/0mt/mlyK7o9ir4Xm6WdentL4Mw9F8A4xlOpTtJyWXNHW1tWr7tX8C5pU4U1lioxXKKS+CJ5+Sfnp/c6YabHA5PPCsFE9R+9RWOJmvtHZ0a8MktNbxkt8XzFLZsVSVGV5wXvck7paW0RsWfNLw1+L/YdXzu/F/puOh1QcnJrdrHkUd5Lh4c7cyNOMYJRilFLdFcPJEs3c/kSUbbtBYsSS2RDd8zw+fbb6Pxr7TnU30VGDqcpVEsuT+lN+Z2W1sc4JU6f2tTSP4Vxm+XH/aK6OFUI5VrzfFviyyDcdym2KnszHs6t1deD4SeR+EtF/VkOqONxEXbTfwfJ8H62OtwtdVKcZrdOMZeF1exGa6lkH0MoAKywAAAAAAAAAAAAAAAHPbY2pnfVQfsJ+2/ffu/w/Pw32u16rjQm07PRX5ZpKP6nC7Yo4jqnHDxTb0bUrSUfwp8fMtrinuU2zcUdd0e2lCtCUYSzOhNwn3O2bz3teTNnEbIpVJ9ZOClKyWrdtO7cfPPo6xrw2KnQrXpqtT0Uk17UHdb/wAMp+h9OjK6utU9z4Eb6ot4ksoaa6TjxLZmOnRhBWjGMVyjFL4IlmfBPz0/uTFiCSWyLXlkLPml4K/xf7Dq1xu/F/puJNkesXDXwX67j08JJW3aCxG75JeLv8F+4yc2/LT5agHspJb3Yjn5Jvyt8zl+luLxOFlGtQn9TO0ZRcISUJ8HdrNaS7967yqofSFXXbp0p+GeD+b+Rw26+qqfBZlPwO2vQ22w44Ya8Tvde5fExYuvGnBzm3aK52vyWhzFD6RIPt0Jr+GcZfPKH0qw9esnUlKFKnZwjKDeafvSy3Wn7d5ZDXaefKa9vchPRaiP8H7+xa4LDvWrUX1lTh7keEPlfy5HteJ7T21h59mvTfdnSfo7E6lmrpprmtUdcLIz/a8+BxyrlD9ywVlaJb9Ha16Thxpza8pe0vm15FbWiZNh1stdx4VINecdV8HP0LJbohHZnRgApLwAAAAAAAAAAAAAADBj8N1lKcOMoySfJ20frY5XDVc0U+aTty7jsTksRS6utUhwU3KPhP2/m5L8pZB9Cua6mbqYzVpRUrbrrd4PgSpYCUNaFWUPwv2ov/ffcjSkbtKRJlZGO16tP7ajdf5lPVeLX/w3cLtGnV7FRfw7n8f0IxZixGzKVTWUFm95ezL1W/zI7E02WKprlrzer+JIqI4TEUvsqqqR9ypv8FJf2JLbbi7V4So/iy5ovwktPmeYJcS6loRdRc79y1fwNOvtShCOedWOW17uV9OdluOP259IjknTwSstzxEorT/tw4+L07mc910KY8U2X00TuliCL3pZt6hRoyo1lnnVg1Ggms8uUuORJ65ny0ufNYN2V99tfEjdtuUm5Tm7znJtyk+bb3kkfK63V/qZZxhL1PqdHpVp44zlsmiSIJk4RvuM1o7SRabBwzliIJNr2ruztpHV7vA0qdO3idF0Uoe1OpbsxUV4y1fwXxOvRU95qIR+vtucmst7uiUvp77F5iNN5Wf4zJUhPcoTi34bpf0uRvYnUrMRA+/ij4WTZ3YNHYmJ6zDwb3qOWXjD2W/hfzN452sHUnlZAAPD0AAAAAAAAAAAAjUqKKcpNKMU223ZJLVtvgj59LphRxmPlTor2IUrKp/muMm7pcEsztzOf+kjp88RN4TDy/5eDtUmn9tJcL+4n67+RynRzHdTiqU76Z0peEvZfzOT9T/lSXI7v0f+FylzxsfZKTN2jIrqTN2jI0mZKN6DM0Wa9NmltbpLh8KvrZ+3bSlH2qj/AC8F3uyKpyUVlvBbCLm8RWWXUWUe3+mmHwt6f21b/Jg1p/HLdBeOvccTtnpviMReNN/4ek/uwl9bJfiqcPCNvFnPwilu0MbU9ppbVb/U29N2Y3vb6G9tTaU8TPNVUIxveNGEctOPl9597+BrogiRg22SslxTeWbldca1wxWETRJHkINmzTpJeJS0TyRp0b79xsRVjxEkRweZJI7TYmznDDxalllNZpJq8XfdpvTtbc/U5PZ2F62rGHCUte5LWT9Ezv8ANY3uxacyla+m33MPte7EY1ef2K/ESce3HL+K94P83DzsaOIiXcqhX4jAxfYeR8rXg/y8PK3mfTpnzTRtdE8R9pTfBxmvNZX/AKV/MdCcdsicqWKhmVs+aF98XmV1Z/xRjvszsSuxbl9T+EAArLAAAAAAAAAAcX9KfSJ4XBdXTdqmJcoJ8YwVs7XrFfmZ2hw30rdHZYnDRrQu3hs+eK9yWVuS/hcU/C/IpvbVbx+fM6NMou2PF+fL+z4jGR330WdFFiq7xFaN6GHaSi1pUqtXS71FWb73E41bLfP4f3O02N02rYTCww2Hp0oKCeapJSnKcpO8p2ukt/fokZVdtalmTNm2uyUOGHU6+lNwbg99OUoN88jy380k/M1sX0woUdM3WTX3KftPzfZXqcJj9p1sRJyrVZTc3eS0jFuyXZjZbkjBEvu7VztXH1OOnsnDzZLyX3Oi2l02xNb2abVCD4Qd6j8aj3flS8SiXF8W7t723zb4sgmSRj23WWvM3k2aqa6liCwZEeo8hBvcjYhh+ZzMuMcYt7jYp0OfoTiiSIs9ySRJEYotsD0fqT1n9XHv7T8I/vYnXTZa+GCyVW3QqXFN4K6JtV8BUpxjKcXFTbSvv56rh/ZnT4LZ1Kj2Y3l771l/byPdoUVVpuD0vufJrc/995rx7Fl3bcn8XRLkY8u2I94lFfD1b5mh0Xw9s1V/wx+cn8l6l7KsV+GiqdNQX3Vq+b3t+tzNQjOp9nBz/EtI/wAz09Ls29Hp+4pjB+fiY2rv7+6U15eBmlWMUq/q9y4vwXEsMP0fk9as7fhh+s2vkl4lphcBTpdiCTe975Pxk9WdDmkUqtvmVOC2ZOcoynFxjGUZK/abi7rThquJfAFTeS2MVEAA8JAAAAAAAAAA8lFNWaunvXBnoAPjXTbos8FXzQT/AMPVbdN+497pPw4c14M5xM+/7S2dTxFKVKrG8JrXmnwknwaPlG3eilfCSd4udK/s1YpuNuGa3Zfj5XMLV6V1viitvY39HqlYuGb39zmkjJGk+RsokjNNIwxwz4szwopd56jZw+AqT7FOb71F29dwUXJ4SyJSUVlvBhRNFrh+jFV9txgvHM/RafEtcN0dow1leo+92Xov3Ouvs6+zpjx/MnDb2lp6+ufD8wc3QoSm7Qi5PklcuMJ0ak9aslBe6tZfsviXsHGKtFKK5JJL4EZ17at2XM1aeyK472Pi/pGTd2vZLatcP9s8wmBpUexFX956y9eHkZ5VTzDYSrV7FN2f35ezDxu9X5JlrhujS31ZuX4YXjH17T8rGpGMK1wxWPAypOy18UnnxKd1rvKruT3RSbk/Jam9h9i1p9q1Nfi9qX8qdvV+R0GHwkKatCEYrjZWv3vmZTx2fImql1K3DbBpR1knUlznZryj2fhcskgCDbZYklyAAPD0AAAAAAAAAAAAAAAAAAAAA0cRsPD1HeeHpSb4unG/ra5x2L2LRp16kOqhaM7x9n7skpJeV2vynfnMdLsO4yjVWmaOST5NO8X6Sn6CFcHLdL0PLLJqO0n6lThaEFLNGEUo3UbRSu/vS/ReD5m3KsaamklFblZJfJG7htj16m6GRe9P2f6e18F4nThR+hyZlJ/MxSrEISc3lhGU5coptrx5edi/wvRemtaspVHy7MPRO782y3o0YwWWEVGK3JJJLyRF2JcixVPqc5hujtWetSSprkvan/4r+ot8JsSjTs1HNJffn7UvFX0j5JG+CpzbLVBIAAiTAAAAAAAAAAAAAAAAAAAAAAAAAAAAPGYpxlwYBmIVKaknGSTT3ppNPyNadKpzMMqFXmenhtUMHTp6whCL5pJP1M+ZcyqdGoedTUALXOuY6xcyq6qZ71cxgZLTrFzHWLmVnVyPVCQwMll1i5jOuZXqEj1QkMA3865nuZczRUGSUWD03MwuaqiySizwGzcGBRZJRYBlBBJkkAegAAAAAAAAAAAAAAAAAAAAAAACwAAseWPQAeWPbAAAAAAAAAAAAAAAAAAAAAAAAAAAAAAAAAAAAAAAAAAAAAAAAAAAAAAAAAAAAAAAAAAAAAAAAAAAAAAAAAAAAAAAAAAAAAAAAAAAAAAAAAAAAAAAAAH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IQDxUQEBASEhAPEBAVEBAVEBIVEhAVFBQWFBQQGBUXGyYeFxojGRQSHy8gIycpLCwsFR4xNTAqNSYsLCkBCQoKDgwOGg8PGi8fHyQsNDA0MCssLCwpLCwpLjUsKiwsLyosKSwuLDIsKTUvLCwsKSkvLCkvLCwpLCwtLCwsLv/AABEIAOEA4QMBIgACEQEDEQH/xAAbAAEAAgMBAQAAAAAAAAAAAAAAAgUDBAYBB//EAEEQAAIBAgMEBwQIBAQHAAAAAAABAgMRBBIhBTFBUQYTMmFxgZEiUqGxByMzQmKCwdFykqLhFFOy8BUkY3PS4vH/xAAaAQEAAwEBAQAAAAAAAAAAAAAAAgMFBAEG/8QALxEAAgIBAgMGBQQDAAAAAAAAAAECAxEEIRIxQQUTcYGRsSJRYdHwFDJCoSNSYv/aAAwDAQACEQMRAD8A+4gAAAAAAAAAAAAAAAAAAAAAAAAAAAAAAAAAAAAAAAAAAAAAAAAAAAAAAAAAAAAGOriIw7Uox8ZJfMAyAw0sXCTtGcJPkpJv4GYAAAAAAAAAAAAAAAAAAAAAAAAAAAAAAAAAAAAAA8zGOs24tRdm9zavbvtxANbG4t3yQdmu3P3eUV+J/BeKKDaW1sPh39bUjGT1trKo+92vJ+ZfxwSUct3x1vrd75Xe931uV9Dohg4ycuojObd3Oo5VJN83nb1LYuK5lM1N/tOch0rw1WWWPWSfD6mcvkm/gdJgq2IVsqc4PhUunbuk/aXnctKVGMFaEVFcopJeiJiUk+SPIQkubJQq6K6s7aq97d1x1hE1VtKn1vU3fWWd1Z23X3+BTKUY4y8ZL1GUuRt5meFdhdr5686LhlcM2ua+azS3W00dyxPIWRmsxE4Sg8SMsXoekKbJkggAAAAAAAAAAAAAAAAAAAAARciRGQBHMDFisTGnBzlfLFXdld8iml0ozO1GhOb7/wBoplVmorqeJPcsrossWYovT0rNmYjETk3WpqEMvs233v4t7vkc/tapVjipJTm3CWaCzN2Vs6su5fIot1irgp8L3ePkXVaVzm4cS2WfmdkVVXpFTVXqrSbz5G7JRTvbnqbWy9oqvTU1o9017r4+XE42rTcozrf9a38ylL9EVavVyhGMqt87+SLNNplOUo2dNvNnenLbY2nVjiZdXKWWllbjf2dyu2uKvKx0uFrZ4Rn78Yv1VzlMNtKnDE1qlROUZ54pJXunLdr3Ia6z4YJS4cvn5DRw+KTcc4XLzOmwOMjWpqcdz3rjF8YspNsfVY2lV4Sy38nll/S0aWyto9RV3SVCo/vLcuEr8bX1twLTpXRzUYzX3J7+6St81Eqnf3+mcv5Rw/Tr6Fsae5vUf4yyvXoYcb9VtCE+FTLfzvB/ozojmtu3qUKNePa03b7yV/8AVE2FtLF1Ps8OoL3p/wDtb5MsqujVOccN5eVhZ5rcrtqdkIPKWNnl45MvHUUbybskm2+SXEywmpK6aae5p3T8zUwkJ9WlWs52anbc9X3cjh8Pt7qK86UKjhOnUlGUJdmTi7Xtud/XU1YR7xZWxmWTVbwz6KCv2PtVV4XayzW9cGuEl3FgRaxsTTzugADw9AAAAAAAAAAAAAAAB5I9PG7avcAa+LoZ6coe/GS9VY5TYm21h4ShOMneScUrb7Wa1fcjrqdRSSlF3UkmnzT3M5WlVjhsdPPpBuetm7KSzrd32Rm63MJwsTxvjPid2kxKE4NZ648C32btWpWnZ0JQp5Xabvv0tq0lzK7pKurxFKsu6/5JX+TNur0rp3tThOo/C37v4EtqYOeKw8GoZal03GWmW6aktfIhY1bS4QlxyW/L7bE606rVKUeGL25mhiYvB1nOH2FZPRbk7aLyeq7myOBwebZ9Tnmc1+TL+0i9/wCHZ8OqNWzahFNrg0rKSbMuDwMaVNUldxV99ru7bd/UlHRtzf8Aq09vk5c0ReqXD/0mt/mlyK7o9ir4Xm6WdentL4Mw9F8A4xlOpTtJyWXNHW1tWr7tX8C5pU4U1lioxXKKS+CJ5+Sfnp/c6YabHA5PPCsFE9R+9RWOJmvtHZ0a8MktNbxkt8XzFLZsVSVGV5wXvck7paW0RsWfNLw1+L/YdXzu/F/puOh1QcnJrdrHkUd5Lh4c7cyNOMYJRilFLdFcPJEs3c/kSUbbtBYsSS2RDd8zw+fbb6Pxr7TnU30VGDqcpVEsuT+lN+Z2W1sc4JU6f2tTSP4Vxm+XH/aK6OFUI5VrzfFviyyDcdym2KnszHs6t1deD4SeR+EtF/VkOqONxEXbTfwfJ8H62OtwtdVKcZrdOMZeF1exGa6lkH0MoAKywAAAAAAAAAAAAAAAHPbY2pnfVQfsJ+2/ffu/w/Pw32u16rjQm07PRX5ZpKP6nC7Yo4jqnHDxTb0bUrSUfwp8fMtrinuU2zcUdd0e2lCtCUYSzOhNwn3O2bz3teTNnEbIpVJ9ZOClKyWrdtO7cfPPo6xrw2KnQrXpqtT0Uk17UHdb/wAMp+h9OjK6utU9z4Eb6ot4ksoaa6TjxLZmOnRhBWjGMVyjFL4IlmfBPz0/uTFiCSWyLXlkLPml4K/xf7Dq1xu/F/puJNkesXDXwX67j08JJW3aCxG75JeLv8F+4yc2/LT5agHspJb3Yjn5Jvyt8zl+luLxOFlGtQn9TO0ZRcISUJ8HdrNaS7967yqofSFXXbp0p+GeD+b+Rw26+qqfBZlPwO2vQ22w44Ya8Tvde5fExYuvGnBzm3aK52vyWhzFD6RIPt0Jr+GcZfPKH0qw9esnUlKFKnZwjKDeafvSy3Wn7d5ZDXaefKa9vchPRaiP8H7+xa4LDvWrUX1lTh7keEPlfy5HteJ7T21h59mvTfdnSfo7E6lmrpprmtUdcLIz/a8+BxyrlD9ywVlaJb9Ha16Thxpza8pe0vm15FbWiZNh1stdx4VINecdV8HP0LJbohHZnRgApLwAAAAAAAAAAAAAADBj8N1lKcOMoySfJ20frY5XDVc0U+aTty7jsTksRS6utUhwU3KPhP2/m5L8pZB9Cua6mbqYzVpRUrbrrd4PgSpYCUNaFWUPwv2ov/ffcjSkbtKRJlZGO16tP7ajdf5lPVeLX/w3cLtGnV7FRfw7n8f0IxZixGzKVTWUFm95ezL1W/zI7E02WKprlrzer+JIqI4TEUvsqqqR9ypv8FJf2JLbbi7V4So/iy5ovwktPmeYJcS6loRdRc79y1fwNOvtShCOedWOW17uV9OdluOP259IjknTwSstzxEorT/tw4+L07mc910KY8U2X00TuliCL3pZt6hRoyo1lnnVg1Ggms8uUuORJ65ny0ufNYN2V99tfEjdtuUm5Tm7znJtyk+bb3kkfK63V/qZZxhL1PqdHpVp44zlsmiSIJk4RvuM1o7SRabBwzliIJNr2ruztpHV7vA0qdO3idF0Uoe1OpbsxUV4y1fwXxOvRU95qIR+vtucmst7uiUvp77F5iNN5Wf4zJUhPcoTi34bpf0uRvYnUrMRA+/ij4WTZ3YNHYmJ6zDwb3qOWXjD2W/hfzN452sHUnlZAAPD0AAAAAAAAAAAAjUqKKcpNKMU223ZJLVtvgj59LphRxmPlTor2IUrKp/muMm7pcEsztzOf+kjp88RN4TDy/5eDtUmn9tJcL+4n67+RynRzHdTiqU76Z0peEvZfzOT9T/lSXI7v0f+FylzxsfZKTN2jIrqTN2jI0mZKN6DM0Wa9NmltbpLh8KvrZ+3bSlH2qj/AC8F3uyKpyUVlvBbCLm8RWWXUWUe3+mmHwt6f21b/Jg1p/HLdBeOvccTtnpviMReNN/4ek/uwl9bJfiqcPCNvFnPwilu0MbU9ppbVb/U29N2Y3vb6G9tTaU8TPNVUIxveNGEctOPl9597+BrogiRg22SslxTeWbldca1wxWETRJHkINmzTpJeJS0TyRp0b79xsRVjxEkRweZJI7TYmznDDxalllNZpJq8XfdpvTtbc/U5PZ2F62rGHCUte5LWT9Ezv8ANY3uxacyla+m33MPte7EY1ef2K/ESce3HL+K94P83DzsaOIiXcqhX4jAxfYeR8rXg/y8PK3mfTpnzTRtdE8R9pTfBxmvNZX/AKV/MdCcdsicqWKhmVs+aF98XmV1Z/xRjvszsSuxbl9T+EAArLAAAAAAAAAAcX9KfSJ4XBdXTdqmJcoJ8YwVs7XrFfmZ2hw30rdHZYnDRrQu3hs+eK9yWVuS/hcU/C/IpvbVbx+fM6NMou2PF+fL+z4jGR330WdFFiq7xFaN6GHaSi1pUqtXS71FWb73E41bLfP4f3O02N02rYTCww2Hp0oKCeapJSnKcpO8p2ukt/fokZVdtalmTNm2uyUOGHU6+lNwbg99OUoN88jy380k/M1sX0woUdM3WTX3KftPzfZXqcJj9p1sRJyrVZTc3eS0jFuyXZjZbkjBEvu7VztXH1OOnsnDzZLyX3Oi2l02xNb2abVCD4Qd6j8aj3flS8SiXF8W7t723zb4sgmSRj23WWvM3k2aqa6liCwZEeo8hBvcjYhh+ZzMuMcYt7jYp0OfoTiiSIs9ySRJEYotsD0fqT1n9XHv7T8I/vYnXTZa+GCyVW3QqXFN4K6JtV8BUpxjKcXFTbSvv56rh/ZnT4LZ1Kj2Y3l771l/byPdoUVVpuD0vufJrc/995rx7Fl3bcn8XRLkY8u2I94lFfD1b5mh0Xw9s1V/wx+cn8l6l7KsV+GiqdNQX3Vq+b3t+tzNQjOp9nBz/EtI/wAz09Ls29Hp+4pjB+fiY2rv7+6U15eBmlWMUq/q9y4vwXEsMP0fk9as7fhh+s2vkl4lphcBTpdiCTe975Pxk9WdDmkUqtvmVOC2ZOcoynFxjGUZK/abi7rThquJfAFTeS2MVEAA8JAAAAAAAAAA8lFNWaunvXBnoAPjXTbos8FXzQT/AMPVbdN+497pPw4c14M5xM+/7S2dTxFKVKrG8JrXmnwknwaPlG3eilfCSd4udK/s1YpuNuGa3Zfj5XMLV6V1viitvY39HqlYuGb39zmkjJGk+RsokjNNIwxwz4szwopd56jZw+AqT7FOb71F29dwUXJ4SyJSUVlvBhRNFrh+jFV9txgvHM/RafEtcN0dow1leo+92Xov3Ouvs6+zpjx/MnDb2lp6+ufD8wc3QoSm7Qi5PklcuMJ0ak9aslBe6tZfsviXsHGKtFKK5JJL4EZ17at2XM1aeyK472Pi/pGTd2vZLatcP9s8wmBpUexFX956y9eHkZ5VTzDYSrV7FN2f35ezDxu9X5JlrhujS31ZuX4YXjH17T8rGpGMK1wxWPAypOy18UnnxKd1rvKruT3RSbk/Jam9h9i1p9q1Nfi9qX8qdvV+R0GHwkKatCEYrjZWv3vmZTx2fImql1K3DbBpR1knUlznZryj2fhcskgCDbZYklyAAPD0AAAAAAAAAAAAAAAAAAAAA0cRsPD1HeeHpSb4unG/ra5x2L2LRp16kOqhaM7x9n7skpJeV2vynfnMdLsO4yjVWmaOST5NO8X6Sn6CFcHLdL0PLLJqO0n6lThaEFLNGEUo3UbRSu/vS/ReD5m3KsaamklFblZJfJG7htj16m6GRe9P2f6e18F4nThR+hyZlJ/MxSrEISc3lhGU5coptrx5edi/wvRemtaspVHy7MPRO782y3o0YwWWEVGK3JJJLyRF2JcixVPqc5hujtWetSSprkvan/4r+ot8JsSjTs1HNJffn7UvFX0j5JG+CpzbLVBIAAiTAAAAAAAAAAAAAAAAAAAAAAAAAAAAPGYpxlwYBmIVKaknGSTT3ppNPyNadKpzMMqFXmenhtUMHTp6whCL5pJP1M+ZcyqdGoedTUALXOuY6xcyq6qZ71cxgZLTrFzHWLmVnVyPVCQwMll1i5jOuZXqEj1QkMA3865nuZczRUGSUWD03MwuaqiySizwGzcGBRZJRYBlBBJkkAegAAAAAAAAAAAAAAAAAAAAAAACwAAseWPQAeWPbAAAAAAAAAAAAAAAAAAAAAAAAAAAAAAAAAAAAAAAAAAAAAAAAAAAAAAAAAAAAAAAAAAAAAAAAAAAAAAAAAAAAAAAAAAAAAAAAAAAAAAAAAAAAAAAAAH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4800" y="-14859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s://encrypted-tbn1.gstatic.com/images?q=tbn:ANd9GcRai6OqmC1GLl4UgMDu5SUqxKBduaBlXvJaEqFMCc2mXvaWUbUxFiAiCQK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94276"/>
            <a:ext cx="2286000" cy="15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pic>
        <p:nvPicPr>
          <p:cNvPr id="8196" name="Picture 4" descr="net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1584"/>
            <a:ext cx="3746500" cy="23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northernlightspr.com/wp-content/uploads/2013/08/social-media-social-networking-connections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82" y="3810000"/>
            <a:ext cx="3992818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SEhQUEhQVFhUXGBwVFRUXGRcaFxgXFxUWFhcXFxgYHyogGBolHRcaIT0iJSorLi4uHB81ODM4NygtLisBCgoKDg0OGxAQGy8mICUvLzIsLCwsNDU0NywsLC00LCwsLCwsLiwsNCwsLCwsLCwsLC0sLCwsLCwsLCwsLCwsLP/AABEIAK4A9QMBIgACEQEDEQH/xAAbAAABBQEBAAAAAAAAAAAAAAAGAQIDBAUAB//EAEkQAAIBAwIDAwgGBwYFAwUAAAECAwAREgQhBRMxBiJBFCMyUVJhcdIzU4KRsrMVQmOBkpPTByRUYqGxQ3Jz0fA1lME0RKLi4//EABkBAAMBAQEAAAAAAAAAAAAAAAABAgMEBf/EACwRAAICAQIEBQQDAQEAAAAAAAABAhEDEiEEEzFBIjJRcfBhgZGhwdHh8RT/2gAMAwEAAhEDEQA/APaMnLMAVAFhupPgD7Q9dOwk9pP4D89dD6UnxH4VqemBBhJ7SfwH567CT2k/gPz1PVZuIRCQRGRBKRcR5LmR6wt7kUrAdhJ7SfwH56TGT2k/gPz1JDMrqGUhlO4YEEEesEda4TKSVBGQAJFxcA3sSPAGx+40WBFaT2k/gb56TzntJ/Afnqe9NNUBD5z2k/gPz115PaT+A/PUppppgR5ye0n8DfPSGST2k/gPz080006AbzJPaT+Wf6lIZZPaT+Wf6lOppp0gE5sntJ/LP9Su50ntJ/LP9SupKelAdz5PaT+Wf6ld5RJ7Sfyz/UpppDT0oBx1MntJ/LP9Sk8pk9pP5bf1KYaQinpQDvKpPaT+W39Su8rk9pP5bf1KjNNqtEQJfLJPaT+W39Sk8tl9pP5bf1Kz4eJIztGbpIrFMXFssbNdD0e6srWBuAdwN6TUcShjJWSaJGHVXkRWFwCLgm42IP76VQApdou1c2mKrGkcjkZEEFEVb27zZsbmxsAvgelX+D8ffURCRSq3JVlMZurKSGU2lsfiPdQzx3TeXCQw6iBOQ1sl78jxlELNmuWKhm9lvRO4vcI3E5tJp41WEHIqsUrRNElijO7yRB2cMSDZWKk5b9N+XVpm3KtJoknFJLcKuIcYmQLjy2djZQyMq7KWYk5k2AHgCazj2vMY/vGKPe1kiklUi181ZXvj4bgG/hQ8/HWnjIkeGJoiHLejmRc2QsxMRx2Is3pDwNZGrV3kURTxSu+9sluCzkBcgbs1iqhio6ejbYTkm2teOmiIyhr5crs9Oh4qzqro8bKwDKwjJDKdwR5zpvT/ANIye0n8s/1KyODacRQrEFZOVeNlZgxysHJyUANfO97Dr0FquV3QhGUbaEzc4dMXS7Wvkw2Fh3XZelzbp666o+DfRfbk/Nelrml1YE0PpSfEfhWp6gh9KT4j8K1PUsDqB+Kdn5n4gZo48VcxiR80KPGqOjEqV5kUyh2CtG299+lGzGhnUyDVNM0soTRRMUYBlAlZCRLzZL7Rqe7iLXIa+21AAVw7gmtjEGnRhG0UGDIupJZm8m1CE4Z2VRI0bCy++4sBRR2R7OSaXVSSOJGEmngXmNM8h5iB+aGDsSblhY7/AK3TxtnVcIxwz4dje+N9Pa/rt66dpZhpjCYphJo5mEaXZWETttGI5L96Nj3cTcg42NjagAlpDS000wENNNOppqkA2mmnGm1SASkNLWRxDiEwcrp443CC7l5Ct2KhxEllPexIOTbDJeu9hyS6glZqGm1FotUJY0kW+LqHAPWxF7H31WeeV5XihEaFApMkl2uHFwUiUjIXDC5YbqdvGq1JIRdPu/8AP+1ZvDeLrKEyVondQyo/Rri5COO6xG9x1Ftxben6vTRxC+r1bWPRSywqbG9lCWZvVa5qpxPVQyweTRIQWeNFRoypCuzM0qqwBFlSU5bbqTfxqNe+wzYrzTQ6x/LVynvPzu9eXzZTmWZNjyyojvZRvlba9zRr2tmKaLWOpIK6eZgQSDtE9rMNx8RXnOn0doeXNrYUKlUfTuhdsnkeYKi8wBwx1IGQUbY3sV2w4qUFp1Sa37fyXB1ex6jqtUEIUK7u1yqILscbX3JCgC43JHWuTRaiQ94pAniF85KR/wAx7kZ6eD+NiDY1j8Cll1OkhkbFNRG7qrAFlDwTSac3GVyrKpBF/HbcA1pto2feaWSQextHH4/qpuep9Jj4V03KXToQKx0Kc6FjG7G8kysc3JjW93J6MFAsNiANthQHotPImp1DmMqzMjl5oJZY5FbSQ4wqVBPm3uuV7gLY5EmjmfhkTRCHALGpBVU7gUqfDHoCLqR4qWB2Jq0xsDuFHtHZR8d+lY5uF5sHFsadHmrakJq2V4Vl50b6dyFMEbRyOJUXF0JGKRspXe5a999tDVc6dJYtQ90Q/qcsFDkGU3uTKOW1jkIz1I3sQ7irw8hdZLp0E8hhA1MKF8znGroD1VgFZMTfYdT4P1+qdIZpRDLZkyRmCMl8LIbJISQSBsgubm29c9RxKML/ACb4tDTbe5lcc4auml0KFmkBgmkWUoDHDJIVKviA2KC56lybAXPWl4xq0YxtlDIEliYciCSPllJ0dpHyBveJZBsdtxY3uuIO2DcR1Jj1EEH92SQKY0djIMlBCqwOwAZ7bdPdWtpexGm1wkWWWVSJA/k8QhjaPu93NTEWF8msLmwNS8CnnTp7LrtXt6mS8thzwniUeqWWeBs4nmYq4BsQIoVPX3gj91XKBtLwjTaCN4Yma8TkxzM1zG0uyXlUBITewIa1/UbijnK+4sQd7jcG/iD4j316fD5LTjXQlqjY4N9F9uT816Wk4N9F9uT816WsJeZiJofSk+I/CtT1BD6UnxH4VqepYCGgvtFC0vB9XHGrO5WZQigli3ObuhepNGhFZU2nkikaSHvq28kPQlgLZxMSApPipFm23G+QACJqp8cU58ceasITotSZFiDKTpxOO6MlBW9jjewNhet3h0ZXhenUI0JaWHCN1xdL6tGVSngVUXt7jW3+nPDyfUZ+zgPx5Yf60/T6eSV1lm7ircxwjcgkWyka5DNa9gAAtzudiOfBw0cN6e427NOkNLam10iENNNKaQ1SAYaQ040lqqwM7iXGYIGRJXxaQMyKFdmYJbIgICdshQPxvi7STd2YxiQ8hLJLEP1ipYuhEzW/VunU71sdtOGTS6jTNFE5VY5VaaMpzIS0kDq0Yfq55ZHqF7m47pBu13aaNJSHlZ5oWDNHOY0ZDEJJMY+WCMnuqHx6H3VzSzTWVR03H1Ms8JSg9Eqf29Nup6f2X1LSaZS+OStJFdFxUiKRo1IW5x2A8et6s6vQ5urrI8bAFGKWuyXDYkkG24vcb7m3WsX+zbXeUcOintjzXmkxve19RILXsL9PUKJa66THj1aFq60r9+5j+VaaCVlswkAGchjlkPe7yqZbE3PXG9L+ldI8iEzQ8wXVA7hH79htG9mufA28TbrU+mEsM0ziNZFlZWBD4uoSKOMIVZbEXVzcNfvdKmk4uSCsmlmxNw1hHIpHS2KsSwPqtWdtGhk8Sl8qh12mCWfCWFQWsJAY8cg1u6MmsettvWKFOHcG4tGFjPJWH0WAkR3Kn0rl47ux9ZNGeoeF0hXSIFcFZVxTBI0b0+aALd5LjDqSR0tkNM01CE144p+4GVwfhnk2lWGNmLKrtlI2R5kjNKxZrbjNzv6qDOyWtkbVxLz2YkuJs5chKMHJ5dzjIwkCnzYIAB6DajrjCAxEHoXiuLkXHPiuDbqD0I8QSKENLqc550WHSxWmeKNnYrm0BV2KWSytcq2IPgSOm2HEuMGpN0omuPyv6hYqyzTPEsixKqq9wucjB7i4LdxLMrC2LHYG/hS6uHRxOEly1EuzBGymYdQH5YuqePeIHjvWDpOIyaqU3gzVIwySaaZhzUeQqRZ8CyZRg3BFxuLg768GqSMYCCaIdSogfHK3jygQx9+97da1jKOTxJ7GTIu0GufURCFE5MxlhaISbqQjtMSeXcABYH/09dqF+McLmiGmVURPPN3+e8trwahpCsbRBEZhluNgfC1E+n4mrztbExraFZLMGWZhzHjcm2IZVQWIBDKQdyBTe0WgScQoyB3EwaIM7IFdVclyVBJxXI2tubDbqIy8PjnFy7roNNgZxdBy1aOaVmEINpYOUFjhXLFjiCZSshsAb7k3sKt8V4bPpNLPJNIhMmmnj83mGjkZW1FwxJzFo23GNjbre9V+08vm9RHLqIHaPlqITqC2UvMRjIEka64gk4MSRj1IO9LhfGnR9M0cgzyVZQZOagQheYAhcrFmwa2NrCwGwsccEcsY1OV/PZDpO3RpQaqDkkBtKRnZZG1K8wwZC7tFzN5bXIuRfZiAe5RF2Me+h0xDFhg1mYkkqJZApJO/S1Acug1Gimnk1U2WUjcpROzsqsWZQUPdXuja5vvtXoHZiS+nXzvMNyx3YlA/nFQl+8bBri/gRbaxq+Cg8eVx3fv/ANKklpUrC3g30X25PzXpaTg30X25PzXpa2n5mZk0PpSfEfhWp6gh9KT4j8K1PUsDqawp1IaAAzT8H068P0jrBCG/uZyEaBr82De9r3oztQ1H/wCm6T4aP83T0S0ANNNNPNNpgNppqpxrWmCCWVVzKIWC3IBPgCQDYXO5sbC5qhw7UTrKqTyRSZqzApGY8WULcAF2yjN9j1B6k32epIKNg1gLwmPUannrEoUjCSU7NNjcJgVswCm/evYjwOxFn6eaWOUhY4sTySN5FN7SuxNmhNiMbdUa5N8Q8zeUi0TY6cAecjIvL/ljboI7bZDr4EWvQ3YDIdKsOpwjLYNCWKl2ZQRIoBUMTjsT0pNR2f0rszvpoWZjdmKKST6ybb1JpOEpFIXQsoKYCIW5a3YMzILXUmw8bbbDc3xO0namTTz8mKJHIRZHaRmUd8sFRQoJv3CcjsLjY70pTjCNz6FRi5OkEWj0kcSBIkWNBchVACgsSzEAeskn99SVX4XrhPDHKoIDqGseo9Yv42PjVebWymV4oYVfBUZmaXD6TOwAxPTH/WtbSRNF40jrcEHxBH39apl9X/hY/wD3A/p1Sg088HO1Eo7skuUkQcuI48I0EiGwtbEkgCxG/UbmtAaOl0yxRhI12UbDxY26lj1Jt1rE0GplPk8pn5hmYK8Fo8F2IdYwAHVoiO8SWJswIuRa72p1TR6WR4ms14wGG+0k0SMR9ljv4daBxpsdVPDErLNG0SxyhirPzFfkmSYHKRbtdsr3wsR41M+qoA749CzwSKgLMcLAGxNpUY2JItsCetB+k7PaiNnxSS0jl35nk0oUuys2IdSQLqpsSd1FGl9Wf/to/wD3H/8AOq2o4dqpnhuiwBHZy4lzN+U6qCgRchkwuCel6yy4seSWp/g0jkahooq8L4HJpneSHUAs4xIkhUxgB3c8uOJ48SWdiTc3JrV/SerW3mtO/wDyyuv77NGfuv8AvpNLOWuHGEikq6X6EE2K+tWADA+o77ggSsfH1b//ADXRHFCtjMxe03auM6SUcmV3y5Rjjs7I3O5aPdb3742ABJKnbY2ye0XGJzAGWF1jtmWBQvIV7yiLlSFhcBj3QSOvQGtXX6YajTAaOSMXlScOO8uXNE7EgXszXvuNr9KDu2uoTh0UJMUcZYuI5EmkfluVYO3LaPE5iRr9L3ve4Fcmfnxa5atd/l/2NUS8L4k8Dyvk0GUskzOQZ1lR+UqZd9WstwM2sblR42rK4rr+ZNG6sJHB+mJW8jZStGDEjM6hQQtgLerrS9g+08Or1EiSRebj07IL3kMpabTBAIgl8jhe2/8ApRfxfT6cxebhRGMyQyDl8uVQ4YkXsCpIAIZfDcHxp/8AkxRyvJB7/PuFui88bKy2m551F2kS0Y9FLiZMFuIwUWOzZekm9wb6gvk1/d/s1eacN0B1EQm5enTZdS3MkVXCssYE0gCkMHWJ+831j9CKLexp83KOUIiJbYjHfzasrd0DqrKdxffengzqWVY4711Nk1y3fUOODfRfbk/NelpODfRfbk/NeurSfmZgTw+lJ8R+FanqCH0pPiPwrU9SwOrI43wjnFXUnNAQFyZUcEglWx3B22Ybj3gkHXrqAB2TVRPENOsLFwAg057pQJiVZmBsqDu98E9Nt9qv8E4V5OrXZmd7FySxUECwCKScV/1PUmpYuIQmUxrLEZR6SBlLgDexW9xbK/uv76fr9csQUkMxZsVVRcliCbb2A6HqRQBYY1my8ZjWYwvkrYq4YqRGQ5YKM+iklGFjYm216hJ1knQQwKfaylk3tbZSqqRv4sPu3gji00cpWXUc6aUCMiVkJK3LKpjQBFF7kd0bm19xQBB254mIIFBlEXNkEeVwGsVZiIy22RxA6Hqdq8/4Nx5YZQ6SJCOdGrDMFXiaSJHBDMdgvMItYgnx6VudodK7Q6SSJWdPKpXVS4IjjaCaGMoSwJA2ksGyuTiRtalxkTyRcvKfUEgRKsqRRDJ2jUSEh7NID7umwsbk45MmSM0lG16jo9F1/Do5SvMW+J23IuPFWse8p9k7H1VZJrK0MEkqBzrJlLFu6q6WwsxAAyhJtt4k1M3DGII8un326aP+hXQmIq8T7SQQwxTXMkczKsbR2IbIEg3JAC2BuSQBvfpQj2zvMomnEkKo2IskZ80TsbrJm72JbE3S3Vdix2O0fA5Y20i6J0FnJMcgJBxhaNpFK2CEqxufRuVNrk386412k0+mL6RsopYkfTEtLPqEVHWzgAqN7HYi1jba21c2aWVySik49/l+3qVGluev8Hka0sbENyZBErBQt0MEMq5KvdBHNtsANhtSycPPNeVJ5oy6qrKggKnl5YnzkTEHvHx9VYP9mvaDy+DUajDDLUlcb5fR6bTRg3sOuN7W2vRZXZFWtySmdLL/AIvUfdpf6FUYlnlMsMxcwrL9I4VWlQJEyoMFUFMi12A3Ax9ZqASaZptR5TPym5uMYM0kJwSNEtbJQQZBIbi9wVrS0vD0feHXSsL22eGUX9XfRrfusajb0AxP7QZkPD9Wt8sOUJVQ3ZQ00DFSFOSkob/AihgJpeXY/o7DMm/Nj8o5BfdMQbc7l/rZf/lvRvJoW0h57yBzLIF1DBAgs9kiZVuT3DgvU91m9QtrZGsc3Dc9p3VDToHeyWnfyLS8vUTonKXBAunsq2sB34S3S3pEn1moJuN6mORWWR5YryCziI3CwyFHflQryxmvteodTaiWQ7E+Nv8A4299ee6rUTc+NSwJktOZAuMSuMY1R0YmOzOQQzDK4AvlY1rmWhJ372RzIqWl9X0DKOQI0iJnPNfObBdy5UG7sbIndxAQtfG1gQCanTTatvRWGHxDOWlP8CFRfp+tWIOOSw6lFaJebOqxMM7xpIBI6SOALorBXG9ybbdDWtJppJN55na/6kd4oh0I2Ul2PxYg+oU8eTmK4PYpkev4bHp9PkkjGaPGNZBhmS8gEcUiquJQZKoBFwtt7703isKtgpiilctigktiDiWZuhI7qE2HXYe+oYdDANQscZVGRVmaFRYMbvHFIdrEAs/vuI/Vvi8U7RLOoGmGoZQxDMml1D99GGyyIu1rMDib++r2jFpsmUtKt/oXXyrpmS0EMc6yDGSIeawIK5SADPHv2K9ehB2rObjbanEGK8zHTyLhtHy2CssYzN8gdUt2PXew7tqx9ZKkmpjkkkJZeeuMyuI4p2WNl5xkszRi5HfvsbC2wqx2g1UJCmLyUlWRkGjZS+ayqWkY43C8vO2xAJ3JNjXHkzuGWMau+5UJKcbRfj4PNpxHp5I4NRiiKjtpnmYxh1iIOMosseY/VAtv1vRTwbhpgDhpOaXfMtiVA7ioqi7MSAqgXJJ2ob7PccynQHUCVXLxs0zRNMuKyyKVeMIBHaNLgqbl+u1GEE6yLlGyut7ZIwYXGxFx4118NhxxbkluNs3ODfRfbk/NelpODfRfbk/NelqZ+ZiJofSk+I/CtT1BD6UnxH4VqepYHVDq9SkSM8jKiKCzMxAVVG5JJ2Aqah7+0D/03W/9B/wmgAN0XH4UjhDBlhidJDrSEs2UjXkwB5iNJg6sSosMidrV6LxLSCaIqDYmzo3XF1YPG4HjZlU26G1eHcE0XPjlWaSVYTOYQII82BELys8oCscP7wwuOhtf3H3A+PzJITJLJJpxDJhG8SpOZIZI0AxVFPf5ihVIuf32GEc0NfLXUp77hMnDJZLHUz5DxihHLjJ2PeNzI246ZAbm4NT6jg8TQPAqiNHBHmxiVJ6OpG4cGxB63ANQR8TliRTq4sTbvSRXeNT45D0lAv13Gx3q4/EIhCZ81MSqXLqchiBckEddq6ESS6aERoqL0UBR8ALU4tSRyBgGU3DAEH1gi4pTVAZ8nBdMSSdPASTckxoSSTv1FRycC0xBHk8G4t9Gnq+FaRpKdAZnBdA0Ua81g8uKqWF8QFUAIl98dr+skk1O/DomJJhiYnckxoSfeTa5q1Q12k1kSTxidzhyyRGpdmzLWzeOLvFcdgbWBPrtSfhQLc3oYFQWRFQXvZVCi+wvYeOw+6nGs7s5qVk06lXzAZ1ByDsFEjYK5vcOFxBB3B61LrOLaeFsZZ4Y2sDjJJGjWNwDZiDbY7+6rTVAW23FjuPUaoz8LhbcwxFh6JwUEEbjvAXG/qqI9o9H/jNL/Ph+ao+G8cWaSRRiYxJhDKjBkktGjMuS3GYJOwO/huDQ3EBeHaBgkflBVjGoCDcqlhu923Z/83q6eJOdw3tbHNKiCN1WQ4xyErubErkoN0DAbdeovatfjXEBp4HlYZBcRYf55Fj+673+F68x0U8I1MMbOSVkjZ9OkbFUjAlzaJY8pAgxQAMWIDHptbHK8kWtFV3sqLj0fU9XlU2Ox6H/AGrwuHtn5W8g5BPLhOcHprNHFIshLHJH2tkUGxAN9rivW34lwwFVYOC5xQNDqhm1icVyQZGwOwp3CoeFxTIYYI4ZSGCOdO8WwRmcB3QD0Qx69Aac5LIq7GehatXcG9Lw5zJBNMirDkkzLBp5ZRMDAwUOFaRkKiUi5ABxt0tRSus4aSAs6RG9lHMeC5NxioJW/wDyj3U7hY2fAWhzPIB64HcnfohYnFfBbeFgLr7+lv7jv/vVY+HSj4dimypr+GJAjziZiyyLKGldbAACMwggDJWUkWYklipvcCgHUSDh8aHWSSQ8wMi8mRVDIHkezXQtnaUb7WxAB63NtDwoR7kg2kkdEACxpnIzAhQPTCkLf3G1rm9yXTq9s0V7XtkoNr9bXFKfCrLGpgnR5TwPieneaa8mcQhBHk5IkuraKCJCuIUM2FzbujfoK0op0XUq0C6qPzeHOdDOqkSo5UcoHPJFYFPfvbY1rcQ1KPPPpjBpokR44o52JQtK8KagKCi91hfa5sbW9xg4DCiSCOVYp1CzSeVBrgPFy0eNUAC7K9iVHXbreuLI4SnyE1Vff+jWLqDX1KvFNSZJ9M7rzgkwcgaaWGNFWHUZi0oPpXQ3y/U6AC9EHAuKx6iZ2VTG7KBiQpEnL3Z1ljJikIDgd1mIHX1DM7S4iTSKqS6cu8pBAKmQiBiiXRiyksQMe61iffVbiOkESq2E+mCAWc6h5BzOZGqwqM2VEcE7kAnpsaWPJi4WUcat/j/P0iHqZ6jwb6L7cn5r0tdwj6M/88n5z11d0urJJofSk+I/CtT1BD6UnxH4VqepYHVl9puGtqdLPAhCtLG0YY9AWFrm1aldQB5XpP7ONbCZGg1EEbSXyZRMGYgHDIhrGxPqozg7I6cNzGVmlKKjO0srHunJSpZu6Q24I3FENcanRHVqrf1/0DGEeoh9E+URjwchZh7g/oSfvCn1k1Xhh0szl7GN0ZZJozeM3G6PLGdmAKgh9xdNjsa3jWU/AYmkeSQNIzENZzdFwFkCp6O3W5BNyd6qgK3ANUqaJXYkpErjLc5RxFgHX2gVW4I2N9qji4vKGiMscapKyoMXYujOpKhu7i9ztt0v4jeq3aLtLJHMdLBCzTGNJFkOPKAeR0xuxAMlkchSd/fY0HRa6bSTsWVlZUkeMG8iLYcwpKOayISuQUIEONz4Vm8sVNQvf0KUbPQTx6HwE53Iuum1TKbGxsyxEMNuoNqa/HorGy6i9v8ACav1f9Kl0T6iFBGIUYKTZuba4LEjbDbrU7cQ1IBPk6fzv/0rW2SVuC66RlSPUjGflhzZSqyAgXZAehBIBU7jbwINAXaeRv0hqgDgoKvJMGtgiQaS2VlJKZNkbbAAk7Xo802r8raKVBaNBll7bsnoKfFFy3PQkAeFC/GuzU0utmnVZAM1wsYCjgQ6fdkkVsrPFt0sVvUz16fD1BDOE6ttLqEiTkyiaSGOdkZjy8hJg1woUu2+172APS1ExkeLUyv5M8qPHEFZTDa6c3IESODcZDwtvWNwvs5K8ySah5FELJJGAumUSG7kq3LjBxBN7X6tei6jBDJorI9xv6FI8Vb/AAMv8Wm/q1W1fEV1ETwrEyS8zDBsfNsnLk5xMZIsuSkb7mwqRZ53lmWJYikWKWfJWaQoJGs4JAADILFepJv4VFG5haV30kyl2DSPGOcGIVV2CHO1lGwX3++rpWIqdu//AKCfx+i39f8AeId6878mKaxpgLI0IWSRCglRopDJnGGtkxjQLfw3vfofSIdSNS8kckeWnewizRlLmLltJkrqCLMRb/pmrTcF05v5mPcEHbqGBBH3E1U8ayxcX0M5RlrUoglxCCcSw6iRJ2jikWaaSY6fzUUIkcmNYTvcGxAFzYGtDS8ai1ssUckcsZBaRFJUq5EbK8b43t3GLW6G3U7g7vF283hgrcwmIh/QAZHJLAbsLLbEbm/UdaD+B6TySctPNpiVPLIdirqHAu0WRGCWbcNmSA3f2rnhheCo4/L3OlK4tv7B31qnqtfGhwJLORflxBnlx6ZYJcqPDJrC/jWeur0rzyGedHjwVkAmHLB3R0wQ2YnumxuTkfgNTT8TCjHS6YheuTryEvsPRZcz8cbe+ut5H0RkUNONRBp1knBdQgMgYpzkI2JuvdkU9bbML238Iu0UyKIeaSUMveiW/MmHLfFEjXvS2YqxQXuAbjwqbWy6h2EMpDpIySZouCokRykQgsSbssYuTvzDtYGh/imtmn1UsSRohS8EUjyhc2Xlzs0YxNyBa67XF7HrbKeVQxvW6BIG+Oca0ekkaaOR0SYj+78qJjGywxKHGmmUNGrobhj1HQWNQ9ne12mn1K4+VSOyPHyuWkagOFJdU06sxfzS7qOgFbPBODRTlNLqokljhgKiQPkkhRoY9itipTkhettz6jVHX6bh8EqNoREuSSQytE5DjPFkkg5l1kYGNrMuw6k+vnlGGnmxp/UpJt0WOO6nV6qOOJ5WgZpVjEkuklQEtcEIWTFr7G5xJCmwG97/AGU7GTaWcyajUx6hcGUJyQtmJUhgbeFqpPxITzQhWlkJkhUnUND3FSdJMo+UouzY4nbcEG+1q9BJrXgJPLBuX6Hki090a/Bvo/tyfmvS0nBvovtyfmvS1c/MyCaH0pPiPwrU9QQ+lJ8R+FanqWB1dXV1AHVxrq40AMNIaU0lMAF7b8MKSSax8JIVjhRoGupLxzuUkyAJ2M1wNtxf1UBcR4ohDGNVjUhso8mYPI8Yh5hZxkGCbWuQbDx3r3KWMMCGAIPUEXB/cf3VWPDYfqo/4F/7VzZOHbyKcdjXHOKW6HnUJny81zxDYXGeJJAbHriSpF/caeaHykSmQa2MgySFhOd47WCoFlXeDFbDvY73IuSavJp5ogDE/lEXUK7DmgW6JL0kHqz3/wA3q6lL1Mi9FGqqFUBVUAKoAAAHQADoKdaszQ6yUzMsq4K6ZxRkDNRG+L5kEhi2anY2UADrcnN7TaqBJQNU7LHy7IFaT0yzc1mEW4YLy8WOw73jTcqVggjptUuAyM2niLtmcfSurEi5xuybFsbXt43q7Wi6AUDwwBmaKSWJnYs2DBlLE3JMcoZLn1gA7bEUp1GrjuS0EqgXthJE2wJO+Tg7D1Dr7qumqwmil5sYZXx83Kl7lSyhsWHvUik4pgU31h1YhKKFwZJWkvfF7XaKM9HJVijHoAx8RYaBpyqAAALACwAGwA6AD4bUPR62fGOcyKVeRYzphGNlebl7PfPnKCGa/dsrd0daE1CkwLvHZ+Wiva9nG17Xujr1/f8A6UDTnPWtMIWRmSEc1oZJ47I0oeIiNTlkuGwK2Njfax9D12jSVcJFyW4NrkbjpuD76zv0TpYnjOCq5cCK7vcuAXAF23NlNc2fBkyNq1pf5N1khy9LTsGtDBLJr4GiQFxzLS+Szxwwo2mAMbBlU3LXa5Yk5DpYCjN9LqwPQgc+53S/TezKbD3XPxqKfhkTsXKkMbZMjuhawxXIowysAB+6uXSsvoajUJ6++sgPqvz1e32bVriwSxR0xZg3ZWkWeJ3nlUrF3ImTPIKoy8+oA9trG/6gB2x3ztT2eczSvnC6SMZMJomkCMVRSECyqNwgNyL/ALq1V1k+ojaJ7KuciPKqBckSRo8EjdnsWxN2O1jtuds7tZrJYkjETGNWYiSSwLKAvdUM9whY/rEX7p8TSyqHLcsqtLccU26RnPDDppJGn1MKhomiMMXcKGVg10jLsQWyuTsotc+Jof4Hp01MuE6MYozcct1O9zEpbBr8uz3vCXA2uwAtT+EGTnzzMGLNIhGqfSySxzRrp1jER5KWJDgd4Ebr7yKdrtRMmphaCJZJZWaAzPBNDEFkMbpEAyggry2tu19yTc157ywlNLR4Vun7r53No6o3uEY7NQpIDBpsmTF7tqJVGWV1UAkgt3fGw6VuaTUCVEkW4DqHAPUBhext470FcS4pqJUV4NXDzCrMI4FaNmVEMjLPzDJgAAfAEk2HW4KuA6gvCCQgxOACAquIRGWykm2zAdbbeHSvR4PLjk3y+ntXzoZTk21qCjg30X25PzXpaTg30X25PzXpaJ+Zkk0PpSfEfhWp6gh9KT4j8K1PUsDq6urqAOrq6uoAZTTTqaaaASmmnGmmqQDGG3+h+FYPEl8laI6YSDmShWgjTONxbJzj/wAJsVIDAot2Ba43G+RTabQAv2r5502q1LYwtFpNTywjFpLtCWuW2CkFAdr7jrQtpIAYnlEUsrtYLqBqntLGyxhpWQThiB3u6vp4bWuK9NmjDKVYBlYFWBFwQRYgg9RY141237IcVfXTPoIgunJXl4vp0X0FyIVmuN7+Fc+fDKdaZV890NMM/wCy1wdNqMXzUap1VgbgqINPYgjwPX99brCaTUSxpMsSIkRA5auSZOZcksf8orF/sx4brINLIuvBE7Ts9yyNdOVCim8ZI/UI9e1EOq4VBK2ckUbNYLkygmy3IBPqFz95rdRemhCfo3Uf4xf5Ef8A3qvNw3yaOSfmhpC/MdioVXBCJysVv1xGNrnI+okGrqOHQCQpHokkCqGkxCBlyNkChtmNgxIuDa1r3APcD0yF5cSuAk5kcFmVo7xxjJ42sVIKtYWtuTe5pJOwLnH9W0Ol1EqWDxwySLkLgMkZYZAHexHrrzXhLyT6hlTuTIyjyq+Mzs/MmZVdsg78plXEjorbEej6J2qGWi1ar3mOnlsouWN4nGwG5322rzbS6WWNpG5TSB2WTlSwO0askYjDi1iWt69h161nxLmo+DqawjqTDjRa6eTU+TmXE4M5cRRsilCl0LCwz84DYdB1tWw/Z5pGQz6jmKhYhFjVLkoUByBuLXuLW3APhWBwjsueYkkvJMZVmGnSIqgklEZMnfJIbuAEDYm5tckntbp8WSXTwpHGjMHljIEpjZXid0QCxVci27A2XK2wUkNaguY9zOvQ3dFIfOIzZmJyhkAsG/WW/hmFZQ1tr3tboLIF+nXw+NVolbN4IEReWAbuTjZ7kEIvefe+5K7g/Gu1XD0jGWs1TFTtiCIEufDuEOx8LFiDfoTXTzKVCMnVdqY44onkSQNKVCxjAk5oz5BiwUoMSCSRbxtQ72xn1LkS4vFAI2VQ/k0nnHSQZhVkOfpK3RrCO4tvch48Y5YdPHo7RGHUoUV43TIPHMpwUgH9ZzlawxY723HeL8MdFWFdM482Y0kjbUahRHJ3HjCuRckKDt0NjvuDzTnxDklBJrv8tfyPbuWOyjeVLqQp5aO11WzYqqTd04EgKcetrX8b9aq6zQaZ8I5HCzrMLzIUUZjK3n5AyBcSPM5ZbWxtc1W7JKZIzzVmmYtKswWdoDE4mZVjZRIikEbkAEj33Aq3wWIcydbejEpaIsZBDIysDGGYkkYAG998gRsQBjLJhy5nFKmvlCyZp4sX09DC7TdqMdXJw489xmIgw8mW4KCxHL0+S2ViO6b2oo7F6uRpJEVjJAFLMx5Z5cuUaouaKt8lv3Te2AO198vhkEGqZOfpdGrI5VXmG+p5EXKfNrDoWVsD7IO4Btrdn0iDtyYlVFeB4Zo5XKyJJI0DoATcxCzABtje46KaMcsazKON1XVJFp+F2j0Tg30X25PzXpaTg30X25PzXrq6p+ZkE8PpSfEfhWp6gh9KT4j8K1PUsDq6urqAOpDS11ADDSGlNNpgIaaaU0hqkA2m0ppDVAIaSlppqgENNp1NpoRRbSyI7yQSAGQhpI3GSMQqpcEd5DiqjxG17bm7J9VDMRHqUaGX9R7kb36wzrtvb0SQTvdetaBqlxjSNNE0asq5FQxZSwwDAuMQRckAjr4/uqJQ7jK02jOnmhdpGkaVmhZ2xWy8ovGO6AvpRkdNzIa0sjVOLhqhg7s80gN1eU3xPS6IoCJ1PQX99W6uEaW4DXNgT7qENRp9QHuZkVCOeUs3JuLAKUO5vIwP0gBO+F96Lpeh+B/2rxjivb6DXgaVNNOzsY0I7jXSKeKaQAL3jdYj4+qlkruc+Xm6kodO56FqONxebmM7wM0K85o05gUMQyoTi2LB8l9EkBjsNiL+g1OlJDRyo7sLhnkylItf/iHNdt8drb7ChGbXKYRGSX7zZKNJqRK8ZyxhEvKC3UFRltljYkXLUU9mNc8eh0sM2jlISCJf+C1ysagkoXyX4EXrlwZ5ztuNHS1RL5Sj6oKVuyp5uS6kF3Vi0YHXmLHdh/leT32Cu1TKNW+TczMoFYLIwi2VAndBPdYFvN3NzvYi9FnaXXwroZW0gEMrSgL5oh1mWZEaRkI6LfcnaxA8QDlabVyKiRpNrFZH5CE6fT8lLOYucJjp7cu4v1yN7e+s+LzQpRle77F4207Rsw8PikhUkRTty8edgl3cLiz9O6S9yR4G9edavsNrH4dDMuvl5xCHlbpH5wgGK6d7ME+IPot0rb0OtTkJKuok8pPekdW3MhbOc8p7wlCMiFC39QrQGmKTu4lkyAMoPm8smVkJJx3FlBxItf7q1lmUkuxUMLndGfxzheo0MJl0qvqJnkBfT4JJy+apeQoSpITNF3tvcXPSsXs3q+ItrYebpNRBE8i88lRyiqM0i2XljlecYsSpFyTfrVjs5IPKYWLhZCVZ9S2YWQlVeRMyLtllbFrAW/yivTL+/wD2p8Pjhkbnpp2ROOnazY4N9F9uT816Wk4N9H9uT816Wrl5mQTQ+k/xH4RU9QHTm5IdhfrbH1W8QaTkN9Y/3J8tICxXVByG+sf7k+Wu5DfWP9yfLSAnpDUPIb6x/uT5a7kN9Y/3R/LQBIaQ1H5OfrH+6P5a7yY/WP8AdH8tMBxpppPJj9Y/3R/LXeSn6x/uj+SnsAhppp/kh+sf7o/kpPJD9Y/3R/JVakAym1L5GfrH+6P5KTyM/WP90fyUakBEabU/kR+sf7o/kpPIT9Y/3RfJVa0BBSVY8hP1j/dF8ld5B+0f7ovko1oCqaaat+QftH+6L5K79H/tH+6L5KfMQFNt6wz2P0H+C0v8pL/faif9HftH+6L5K79G/tH+6L5KNcWBQjXFQq7KoCqB0AAsAPdXGr36M/aP90XyV36M/aP90XyVSyRQGBJwWBo5InTNJWYygk3YNKZSMgQbAtsPCgGXsdxQMSdZFyQxPLyl3iB+jtjb0Nv/AC9eufov9o/3RfJTZOEAggySbix2i8dvYrOaxy6oDyrgfDI5EaPlzzxLLNZIZ8FgZZHhjjKGVRcx736gdeoNVNTxiWEyhTkSgZ45WeQ6dijZRFi2RI2JJO97jYijp/7MNGer6r1/TvuT1J9Z95rVfsfpzFJELqkq4SBViUsMcd2VA17bXveuF8PJyb17fPsaYcnLoAdbHH5TFmsRPkmlH94I5JQJNzFYttzPQsQCwtv3b3l4Tp4xxCExxwL3Zt9NYxhDAndci13zy3YC4tbxoiX+yvRDYNqreryiS1FB4V+1k+6L5K1jgjzeZqfsRq7EvB/o/tyfmvXVPpNOI1xBJ3JubXJZix6ADqa6tZO3Yj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QSEhQUEhQVFhUXGBwVFRUXGRcaFxgXFxUWFhcXFxgYHyogGBolHRcaIT0iJSorLi4uHB81ODM4NygtLisBCgoKDg0OGxAQGy8mICUvLzIsLCwsNDU0NywsLC00LCwsLCwsLiwsNCwsLCwsLCwsLC0sLCwsLCwsLCwsLCwsLP/AABEIAK4A9QMBIgACEQEDEQH/xAAbAAABBQEBAAAAAAAAAAAAAAAGAQIDBAUAB//EAEkQAAIBAwIDAwgGBwYFAwUAAAECAwAREgQhBRMxBiJBFCMyUVJhcdIzU4KRsrMVQmOBkpPTByRUYqGxQ3Jz0fA1lME0RKLi4//EABkBAAMBAQEAAAAAAAAAAAAAAAABAgMEBf/EACwRAAICAQIEBQQDAQEAAAAAAAABAhEDEiEEEzFBIjJRcfBhgZGhwdHh8RT/2gAMAwEAAhEDEQA/APaMnLMAVAFhupPgD7Q9dOwk9pP4D89dD6UnxH4VqemBBhJ7SfwH567CT2k/gPz1PVZuIRCQRGRBKRcR5LmR6wt7kUrAdhJ7SfwH56TGT2k/gPz1JDMrqGUhlO4YEEEesEda4TKSVBGQAJFxcA3sSPAGx+40WBFaT2k/gb56TzntJ/Afnqe9NNUBD5z2k/gPz115PaT+A/PUppppgR5ye0n8DfPSGST2k/gPz080006AbzJPaT+Wf6lIZZPaT+Wf6lOppp0gE5sntJ/LP9Su50ntJ/LP9SupKelAdz5PaT+Wf6ld5RJ7Sfyz/UpppDT0oBx1MntJ/LP9Sk8pk9pP5bf1KYaQinpQDvKpPaT+W39Su8rk9pP5bf1KjNNqtEQJfLJPaT+W39Sk8tl9pP5bf1Kz4eJIztGbpIrFMXFssbNdD0e6srWBuAdwN6TUcShjJWSaJGHVXkRWFwCLgm42IP76VQApdou1c2mKrGkcjkZEEFEVb27zZsbmxsAvgelX+D8ffURCRSq3JVlMZurKSGU2lsfiPdQzx3TeXCQw6iBOQ1sl78jxlELNmuWKhm9lvRO4vcI3E5tJp41WEHIqsUrRNElijO7yRB2cMSDZWKk5b9N+XVpm3KtJoknFJLcKuIcYmQLjy2djZQyMq7KWYk5k2AHgCazj2vMY/vGKPe1kiklUi181ZXvj4bgG/hQ8/HWnjIkeGJoiHLejmRc2QsxMRx2Is3pDwNZGrV3kURTxSu+9sluCzkBcgbs1iqhio6ejbYTkm2teOmiIyhr5crs9Oh4qzqro8bKwDKwjJDKdwR5zpvT/ANIye0n8s/1KyODacRQrEFZOVeNlZgxysHJyUANfO97Dr0FquV3QhGUbaEzc4dMXS7Wvkw2Fh3XZelzbp666o+DfRfbk/Nelrml1YE0PpSfEfhWp6gh9KT4j8K1PUsDqB+Kdn5n4gZo48VcxiR80KPGqOjEqV5kUyh2CtG299+lGzGhnUyDVNM0soTRRMUYBlAlZCRLzZL7Rqe7iLXIa+21AAVw7gmtjEGnRhG0UGDIupJZm8m1CE4Z2VRI0bCy++4sBRR2R7OSaXVSSOJGEmngXmNM8h5iB+aGDsSblhY7/AK3TxtnVcIxwz4dje+N9Pa/rt66dpZhpjCYphJo5mEaXZWETttGI5L96Nj3cTcg42NjagAlpDS000wENNNOppqkA2mmnGm1SASkNLWRxDiEwcrp443CC7l5Ct2KhxEllPexIOTbDJeu9hyS6glZqGm1FotUJY0kW+LqHAPWxF7H31WeeV5XihEaFApMkl2uHFwUiUjIXDC5YbqdvGq1JIRdPu/8AP+1ZvDeLrKEyVondQyo/Rri5COO6xG9x1Ftxben6vTRxC+r1bWPRSywqbG9lCWZvVa5qpxPVQyweTRIQWeNFRoypCuzM0qqwBFlSU5bbqTfxqNe+wzYrzTQ6x/LVynvPzu9eXzZTmWZNjyyojvZRvlba9zRr2tmKaLWOpIK6eZgQSDtE9rMNx8RXnOn0doeXNrYUKlUfTuhdsnkeYKi8wBwx1IGQUbY3sV2w4qUFp1Sa37fyXB1ex6jqtUEIUK7u1yqILscbX3JCgC43JHWuTRaiQ94pAniF85KR/wAx7kZ6eD+NiDY1j8Cll1OkhkbFNRG7qrAFlDwTSac3GVyrKpBF/HbcA1pto2feaWSQextHH4/qpuep9Jj4V03KXToQKx0Kc6FjG7G8kysc3JjW93J6MFAsNiANthQHotPImp1DmMqzMjl5oJZY5FbSQ4wqVBPm3uuV7gLY5EmjmfhkTRCHALGpBVU7gUqfDHoCLqR4qWB2Jq0xsDuFHtHZR8d+lY5uF5sHFsadHmrakJq2V4Vl50b6dyFMEbRyOJUXF0JGKRspXe5a999tDVc6dJYtQ90Q/qcsFDkGU3uTKOW1jkIz1I3sQ7irw8hdZLp0E8hhA1MKF8znGroD1VgFZMTfYdT4P1+qdIZpRDLZkyRmCMl8LIbJISQSBsgubm29c9RxKML/ACb4tDTbe5lcc4auml0KFmkBgmkWUoDHDJIVKviA2KC56lybAXPWl4xq0YxtlDIEliYciCSPllJ0dpHyBveJZBsdtxY3uuIO2DcR1Jj1EEH92SQKY0djIMlBCqwOwAZ7bdPdWtpexGm1wkWWWVSJA/k8QhjaPu93NTEWF8msLmwNS8CnnTp7LrtXt6mS8thzwniUeqWWeBs4nmYq4BsQIoVPX3gj91XKBtLwjTaCN4Yma8TkxzM1zG0uyXlUBITewIa1/UbijnK+4sQd7jcG/iD4j316fD5LTjXQlqjY4N9F9uT816Wk4N9F9uT816WsJeZiJofSk+I/CtT1BD6UnxH4VqepYCGgvtFC0vB9XHGrO5WZQigli3ObuhepNGhFZU2nkikaSHvq28kPQlgLZxMSApPipFm23G+QACJqp8cU58ceasITotSZFiDKTpxOO6MlBW9jjewNhet3h0ZXhenUI0JaWHCN1xdL6tGVSngVUXt7jW3+nPDyfUZ+zgPx5Yf60/T6eSV1lm7ircxwjcgkWyka5DNa9gAAtzudiOfBw0cN6e427NOkNLam10iENNNKaQ1SAYaQ040lqqwM7iXGYIGRJXxaQMyKFdmYJbIgICdshQPxvi7STd2YxiQ8hLJLEP1ipYuhEzW/VunU71sdtOGTS6jTNFE5VY5VaaMpzIS0kDq0Yfq55ZHqF7m47pBu13aaNJSHlZ5oWDNHOY0ZDEJJMY+WCMnuqHx6H3VzSzTWVR03H1Ms8JSg9Eqf29Nup6f2X1LSaZS+OStJFdFxUiKRo1IW5x2A8et6s6vQ5urrI8bAFGKWuyXDYkkG24vcb7m3WsX+zbXeUcOintjzXmkxve19RILXsL9PUKJa66THj1aFq60r9+5j+VaaCVlswkAGchjlkPe7yqZbE3PXG9L+ldI8iEzQ8wXVA7hH79htG9mufA28TbrU+mEsM0ziNZFlZWBD4uoSKOMIVZbEXVzcNfvdKmk4uSCsmlmxNw1hHIpHS2KsSwPqtWdtGhk8Sl8qh12mCWfCWFQWsJAY8cg1u6MmsettvWKFOHcG4tGFjPJWH0WAkR3Kn0rl47ux9ZNGeoeF0hXSIFcFZVxTBI0b0+aALd5LjDqSR0tkNM01CE144p+4GVwfhnk2lWGNmLKrtlI2R5kjNKxZrbjNzv6qDOyWtkbVxLz2YkuJs5chKMHJ5dzjIwkCnzYIAB6DajrjCAxEHoXiuLkXHPiuDbqD0I8QSKENLqc550WHSxWmeKNnYrm0BV2KWSytcq2IPgSOm2HEuMGpN0omuPyv6hYqyzTPEsixKqq9wucjB7i4LdxLMrC2LHYG/hS6uHRxOEly1EuzBGymYdQH5YuqePeIHjvWDpOIyaqU3gzVIwySaaZhzUeQqRZ8CyZRg3BFxuLg768GqSMYCCaIdSogfHK3jygQx9+97da1jKOTxJ7GTIu0GufURCFE5MxlhaISbqQjtMSeXcABYH/09dqF+McLmiGmVURPPN3+e8trwahpCsbRBEZhluNgfC1E+n4mrztbExraFZLMGWZhzHjcm2IZVQWIBDKQdyBTe0WgScQoyB3EwaIM7IFdVclyVBJxXI2tubDbqIy8PjnFy7roNNgZxdBy1aOaVmEINpYOUFjhXLFjiCZSshsAb7k3sKt8V4bPpNLPJNIhMmmnj83mGjkZW1FwxJzFo23GNjbre9V+08vm9RHLqIHaPlqITqC2UvMRjIEka64gk4MSRj1IO9LhfGnR9M0cgzyVZQZOagQheYAhcrFmwa2NrCwGwsccEcsY1OV/PZDpO3RpQaqDkkBtKRnZZG1K8wwZC7tFzN5bXIuRfZiAe5RF2Me+h0xDFhg1mYkkqJZApJO/S1Acug1Gimnk1U2WUjcpROzsqsWZQUPdXuja5vvtXoHZiS+nXzvMNyx3YlA/nFQl+8bBri/gRbaxq+Cg8eVx3fv/ANKklpUrC3g30X25PzXpaTg30X25PzXpa2n5mZk0PpSfEfhWp6gh9KT4j8K1PUsDqawp1IaAAzT8H068P0jrBCG/uZyEaBr82De9r3oztQ1H/wCm6T4aP83T0S0ANNNNPNNpgNppqpxrWmCCWVVzKIWC3IBPgCQDYXO5sbC5qhw7UTrKqTyRSZqzApGY8WULcAF2yjN9j1B6k32epIKNg1gLwmPUannrEoUjCSU7NNjcJgVswCm/evYjwOxFn6eaWOUhY4sTySN5FN7SuxNmhNiMbdUa5N8Q8zeUi0TY6cAecjIvL/ljboI7bZDr4EWvQ3YDIdKsOpwjLYNCWKl2ZQRIoBUMTjsT0pNR2f0rszvpoWZjdmKKST6ybb1JpOEpFIXQsoKYCIW5a3YMzILXUmw8bbbDc3xO0namTTz8mKJHIRZHaRmUd8sFRQoJv3CcjsLjY70pTjCNz6FRi5OkEWj0kcSBIkWNBchVACgsSzEAeskn99SVX4XrhPDHKoIDqGseo9Yv42PjVebWymV4oYVfBUZmaXD6TOwAxPTH/WtbSRNF40jrcEHxBH39apl9X/hY/wD3A/p1Sg088HO1Eo7skuUkQcuI48I0EiGwtbEkgCxG/UbmtAaOl0yxRhI12UbDxY26lj1Jt1rE0GplPk8pn5hmYK8Fo8F2IdYwAHVoiO8SWJswIuRa72p1TR6WR4ms14wGG+0k0SMR9ljv4daBxpsdVPDErLNG0SxyhirPzFfkmSYHKRbtdsr3wsR41M+qoA749CzwSKgLMcLAGxNpUY2JItsCetB+k7PaiNnxSS0jl35nk0oUuys2IdSQLqpsSd1FGl9Wf/to/wD3H/8AOq2o4dqpnhuiwBHZy4lzN+U6qCgRchkwuCel6yy4seSWp/g0jkahooq8L4HJpneSHUAs4xIkhUxgB3c8uOJ48SWdiTc3JrV/SerW3mtO/wDyyuv77NGfuv8AvpNLOWuHGEikq6X6EE2K+tWADA+o77ggSsfH1b//ADXRHFCtjMxe03auM6SUcmV3y5Rjjs7I3O5aPdb3742ABJKnbY2ye0XGJzAGWF1jtmWBQvIV7yiLlSFhcBj3QSOvQGtXX6YajTAaOSMXlScOO8uXNE7EgXszXvuNr9KDu2uoTh0UJMUcZYuI5EmkfluVYO3LaPE5iRr9L3ve4Fcmfnxa5atd/l/2NUS8L4k8Dyvk0GUskzOQZ1lR+UqZd9WstwM2sblR42rK4rr+ZNG6sJHB+mJW8jZStGDEjM6hQQtgLerrS9g+08Or1EiSRebj07IL3kMpabTBAIgl8jhe2/8ApRfxfT6cxebhRGMyQyDl8uVQ4YkXsCpIAIZfDcHxp/8AkxRyvJB7/PuFui88bKy2m551F2kS0Y9FLiZMFuIwUWOzZekm9wb6gvk1/d/s1eacN0B1EQm5enTZdS3MkVXCssYE0gCkMHWJ+831j9CKLexp83KOUIiJbYjHfzasrd0DqrKdxffengzqWVY4711Nk1y3fUOODfRfbk/NelpODfRfbk/NeurSfmZgTw+lJ8R+FanqCH0pPiPwrU9SwOrI43wjnFXUnNAQFyZUcEglWx3B22Ybj3gkHXrqAB2TVRPENOsLFwAg057pQJiVZmBsqDu98E9Nt9qv8E4V5OrXZmd7FySxUECwCKScV/1PUmpYuIQmUxrLEZR6SBlLgDexW9xbK/uv76fr9csQUkMxZsVVRcliCbb2A6HqRQBYY1my8ZjWYwvkrYq4YqRGQ5YKM+iklGFjYm216hJ1knQQwKfaylk3tbZSqqRv4sPu3gji00cpWXUc6aUCMiVkJK3LKpjQBFF7kd0bm19xQBB254mIIFBlEXNkEeVwGsVZiIy22RxA6Hqdq8/4Nx5YZQ6SJCOdGrDMFXiaSJHBDMdgvMItYgnx6VudodK7Q6SSJWdPKpXVS4IjjaCaGMoSwJA2ksGyuTiRtalxkTyRcvKfUEgRKsqRRDJ2jUSEh7NID7umwsbk45MmSM0lG16jo9F1/Do5SvMW+J23IuPFWse8p9k7H1VZJrK0MEkqBzrJlLFu6q6WwsxAAyhJtt4k1M3DGII8un326aP+hXQmIq8T7SQQwxTXMkczKsbR2IbIEg3JAC2BuSQBvfpQj2zvMomnEkKo2IskZ80TsbrJm72JbE3S3Vdix2O0fA5Y20i6J0FnJMcgJBxhaNpFK2CEqxufRuVNrk386412k0+mL6RsopYkfTEtLPqEVHWzgAqN7HYi1jba21c2aWVySik49/l+3qVGluev8Hka0sbENyZBErBQt0MEMq5KvdBHNtsANhtSycPPNeVJ5oy6qrKggKnl5YnzkTEHvHx9VYP9mvaDy+DUajDDLUlcb5fR6bTRg3sOuN7W2vRZXZFWtySmdLL/AIvUfdpf6FUYlnlMsMxcwrL9I4VWlQJEyoMFUFMi12A3Ax9ZqASaZptR5TPym5uMYM0kJwSNEtbJQQZBIbi9wVrS0vD0feHXSsL22eGUX9XfRrfusajb0AxP7QZkPD9Wt8sOUJVQ3ZQ00DFSFOSkob/AihgJpeXY/o7DMm/Nj8o5BfdMQbc7l/rZf/lvRvJoW0h57yBzLIF1DBAgs9kiZVuT3DgvU91m9QtrZGsc3Dc9p3VDToHeyWnfyLS8vUTonKXBAunsq2sB34S3S3pEn1moJuN6mORWWR5YryCziI3CwyFHflQryxmvteodTaiWQ7E+Nv8A4299ee6rUTc+NSwJktOZAuMSuMY1R0YmOzOQQzDK4AvlY1rmWhJ372RzIqWl9X0DKOQI0iJnPNfObBdy5UG7sbIndxAQtfG1gQCanTTatvRWGHxDOWlP8CFRfp+tWIOOSw6lFaJebOqxMM7xpIBI6SOALorBXG9ybbdDWtJppJN55na/6kd4oh0I2Ul2PxYg+oU8eTmK4PYpkev4bHp9PkkjGaPGNZBhmS8gEcUiquJQZKoBFwtt7703isKtgpiilctigktiDiWZuhI7qE2HXYe+oYdDANQscZVGRVmaFRYMbvHFIdrEAs/vuI/Vvi8U7RLOoGmGoZQxDMml1D99GGyyIu1rMDib++r2jFpsmUtKt/oXXyrpmS0EMc6yDGSIeawIK5SADPHv2K9ehB2rObjbanEGK8zHTyLhtHy2CssYzN8gdUt2PXew7tqx9ZKkmpjkkkJZeeuMyuI4p2WNl5xkszRi5HfvsbC2wqx2g1UJCmLyUlWRkGjZS+ayqWkY43C8vO2xAJ3JNjXHkzuGWMau+5UJKcbRfj4PNpxHp5I4NRiiKjtpnmYxh1iIOMosseY/VAtv1vRTwbhpgDhpOaXfMtiVA7ioqi7MSAqgXJJ2ob7PccynQHUCVXLxs0zRNMuKyyKVeMIBHaNLgqbl+u1GEE6yLlGyut7ZIwYXGxFx4118NhxxbkluNs3ODfRfbk/NelpODfRfbk/NelqZ+ZiJofSk+I/CtT1BD6UnxH4VqepYHVDq9SkSM8jKiKCzMxAVVG5JJ2Aqah7+0D/03W/9B/wmgAN0XH4UjhDBlhidJDrSEs2UjXkwB5iNJg6sSosMidrV6LxLSCaIqDYmzo3XF1YPG4HjZlU26G1eHcE0XPjlWaSVYTOYQII82BELys8oCscP7wwuOhtf3H3A+PzJITJLJJpxDJhG8SpOZIZI0AxVFPf5ihVIuf32GEc0NfLXUp77hMnDJZLHUz5DxihHLjJ2PeNzI246ZAbm4NT6jg8TQPAqiNHBHmxiVJ6OpG4cGxB63ANQR8TliRTq4sTbvSRXeNT45D0lAv13Gx3q4/EIhCZ81MSqXLqchiBckEddq6ESS6aERoqL0UBR8ALU4tSRyBgGU3DAEH1gi4pTVAZ8nBdMSSdPASTckxoSSTv1FRycC0xBHk8G4t9Gnq+FaRpKdAZnBdA0Ua81g8uKqWF8QFUAIl98dr+skk1O/DomJJhiYnckxoSfeTa5q1Q12k1kSTxidzhyyRGpdmzLWzeOLvFcdgbWBPrtSfhQLc3oYFQWRFQXvZVCi+wvYeOw+6nGs7s5qVk06lXzAZ1ByDsFEjYK5vcOFxBB3B61LrOLaeFsZZ4Y2sDjJJGjWNwDZiDbY7+6rTVAW23FjuPUaoz8LhbcwxFh6JwUEEbjvAXG/qqI9o9H/jNL/Ph+ao+G8cWaSRRiYxJhDKjBkktGjMuS3GYJOwO/huDQ3EBeHaBgkflBVjGoCDcqlhu923Z/83q6eJOdw3tbHNKiCN1WQ4xyErubErkoN0DAbdeovatfjXEBp4HlYZBcRYf55Fj+673+F68x0U8I1MMbOSVkjZ9OkbFUjAlzaJY8pAgxQAMWIDHptbHK8kWtFV3sqLj0fU9XlU2Ox6H/AGrwuHtn5W8g5BPLhOcHprNHFIshLHJH2tkUGxAN9rivW34lwwFVYOC5xQNDqhm1icVyQZGwOwp3CoeFxTIYYI4ZSGCOdO8WwRmcB3QD0Qx69Aac5LIq7GehatXcG9Lw5zJBNMirDkkzLBp5ZRMDAwUOFaRkKiUi5ABxt0tRSus4aSAs6RG9lHMeC5NxioJW/wDyj3U7hY2fAWhzPIB64HcnfohYnFfBbeFgLr7+lv7jv/vVY+HSj4dimypr+GJAjziZiyyLKGldbAACMwggDJWUkWYklipvcCgHUSDh8aHWSSQ8wMi8mRVDIHkezXQtnaUb7WxAB63NtDwoR7kg2kkdEACxpnIzAhQPTCkLf3G1rm9yXTq9s0V7XtkoNr9bXFKfCrLGpgnR5TwPieneaa8mcQhBHk5IkuraKCJCuIUM2FzbujfoK0op0XUq0C6qPzeHOdDOqkSo5UcoHPJFYFPfvbY1rcQ1KPPPpjBpokR44o52JQtK8KagKCi91hfa5sbW9xg4DCiSCOVYp1CzSeVBrgPFy0eNUAC7K9iVHXbreuLI4SnyE1Vff+jWLqDX1KvFNSZJ9M7rzgkwcgaaWGNFWHUZi0oPpXQ3y/U6AC9EHAuKx6iZ2VTG7KBiQpEnL3Z1ljJikIDgd1mIHX1DM7S4iTSKqS6cu8pBAKmQiBiiXRiyksQMe61iffVbiOkESq2E+mCAWc6h5BzOZGqwqM2VEcE7kAnpsaWPJi4WUcat/j/P0iHqZ6jwb6L7cn5r0tdwj6M/88n5z11d0urJJofSk+I/CtT1BD6UnxH4VqepYHVl9puGtqdLPAhCtLG0YY9AWFrm1aldQB5XpP7ONbCZGg1EEbSXyZRMGYgHDIhrGxPqozg7I6cNzGVmlKKjO0srHunJSpZu6Q24I3FENcanRHVqrf1/0DGEeoh9E+URjwchZh7g/oSfvCn1k1Xhh0szl7GN0ZZJozeM3G6PLGdmAKgh9xdNjsa3jWU/AYmkeSQNIzENZzdFwFkCp6O3W5BNyd6qgK3ANUqaJXYkpErjLc5RxFgHX2gVW4I2N9qji4vKGiMscapKyoMXYujOpKhu7i9ztt0v4jeq3aLtLJHMdLBCzTGNJFkOPKAeR0xuxAMlkchSd/fY0HRa6bSTsWVlZUkeMG8iLYcwpKOayISuQUIEONz4Vm8sVNQvf0KUbPQTx6HwE53Iuum1TKbGxsyxEMNuoNqa/HorGy6i9v8ACav1f9Kl0T6iFBGIUYKTZuba4LEjbDbrU7cQ1IBPk6fzv/0rW2SVuC66RlSPUjGflhzZSqyAgXZAehBIBU7jbwINAXaeRv0hqgDgoKvJMGtgiQaS2VlJKZNkbbAAk7Xo802r8raKVBaNBll7bsnoKfFFy3PQkAeFC/GuzU0utmnVZAM1wsYCjgQ6fdkkVsrPFt0sVvUz16fD1BDOE6ttLqEiTkyiaSGOdkZjy8hJg1woUu2+172APS1ExkeLUyv5M8qPHEFZTDa6c3IESODcZDwtvWNwvs5K8ySah5FELJJGAumUSG7kq3LjBxBN7X6tei6jBDJorI9xv6FI8Vb/AAMv8Wm/q1W1fEV1ETwrEyS8zDBsfNsnLk5xMZIsuSkb7mwqRZ53lmWJYikWKWfJWaQoJGs4JAADILFepJv4VFG5haV30kyl2DSPGOcGIVV2CHO1lGwX3++rpWIqdu//AKCfx+i39f8AeId6878mKaxpgLI0IWSRCglRopDJnGGtkxjQLfw3vfofSIdSNS8kckeWnewizRlLmLltJkrqCLMRb/pmrTcF05v5mPcEHbqGBBH3E1U8ayxcX0M5RlrUoglxCCcSw6iRJ2jikWaaSY6fzUUIkcmNYTvcGxAFzYGtDS8ai1ssUckcsZBaRFJUq5EbK8b43t3GLW6G3U7g7vF283hgrcwmIh/QAZHJLAbsLLbEbm/UdaD+B6TySctPNpiVPLIdirqHAu0WRGCWbcNmSA3f2rnhheCo4/L3OlK4tv7B31qnqtfGhwJLORflxBnlx6ZYJcqPDJrC/jWeur0rzyGedHjwVkAmHLB3R0wQ2YnumxuTkfgNTT8TCjHS6YheuTryEvsPRZcz8cbe+ut5H0RkUNONRBp1knBdQgMgYpzkI2JuvdkU9bbML238Iu0UyKIeaSUMveiW/MmHLfFEjXvS2YqxQXuAbjwqbWy6h2EMpDpIySZouCokRykQgsSbssYuTvzDtYGh/imtmn1UsSRohS8EUjyhc2Xlzs0YxNyBa67XF7HrbKeVQxvW6BIG+Oca0ekkaaOR0SYj+78qJjGywxKHGmmUNGrobhj1HQWNQ9ne12mn1K4+VSOyPHyuWkagOFJdU06sxfzS7qOgFbPBODRTlNLqokljhgKiQPkkhRoY9itipTkhettz6jVHX6bh8EqNoREuSSQytE5DjPFkkg5l1kYGNrMuw6k+vnlGGnmxp/UpJt0WOO6nV6qOOJ5WgZpVjEkuklQEtcEIWTFr7G5xJCmwG97/AGU7GTaWcyajUx6hcGUJyQtmJUhgbeFqpPxITzQhWlkJkhUnUND3FSdJMo+UouzY4nbcEG+1q9BJrXgJPLBuX6Hki090a/Bvo/tyfmvS0nBvovtyfmvS1c/MyCaH0pPiPwrU9QQ+lJ8R+FanqWB1dXV1AHVxrq40AMNIaU0lMAF7b8MKSSax8JIVjhRoGupLxzuUkyAJ2M1wNtxf1UBcR4ohDGNVjUhso8mYPI8Yh5hZxkGCbWuQbDx3r3KWMMCGAIPUEXB/cf3VWPDYfqo/4F/7VzZOHbyKcdjXHOKW6HnUJny81zxDYXGeJJAbHriSpF/caeaHykSmQa2MgySFhOd47WCoFlXeDFbDvY73IuSavJp5ogDE/lEXUK7DmgW6JL0kHqz3/wA3q6lL1Mi9FGqqFUBVUAKoAAAHQADoKdaszQ6yUzMsq4K6ZxRkDNRG+L5kEhi2anY2UADrcnN7TaqBJQNU7LHy7IFaT0yzc1mEW4YLy8WOw73jTcqVggjptUuAyM2niLtmcfSurEi5xuybFsbXt43q7Wi6AUDwwBmaKSWJnYs2DBlLE3JMcoZLn1gA7bEUp1GrjuS0EqgXthJE2wJO+Tg7D1Dr7qumqwmil5sYZXx83Kl7lSyhsWHvUik4pgU31h1YhKKFwZJWkvfF7XaKM9HJVijHoAx8RYaBpyqAAALACwAGwA6AD4bUPR62fGOcyKVeRYzphGNlebl7PfPnKCGa/dsrd0daE1CkwLvHZ+Wiva9nG17Xujr1/f8A6UDTnPWtMIWRmSEc1oZJ47I0oeIiNTlkuGwK2Njfax9D12jSVcJFyW4NrkbjpuD76zv0TpYnjOCq5cCK7vcuAXAF23NlNc2fBkyNq1pf5N1khy9LTsGtDBLJr4GiQFxzLS+Szxwwo2mAMbBlU3LXa5Yk5DpYCjN9LqwPQgc+53S/TezKbD3XPxqKfhkTsXKkMbZMjuhawxXIowysAB+6uXSsvoajUJ6++sgPqvz1e32bVriwSxR0xZg3ZWkWeJ3nlUrF3ImTPIKoy8+oA9trG/6gB2x3ztT2eczSvnC6SMZMJomkCMVRSECyqNwgNyL/ALq1V1k+ojaJ7KuciPKqBckSRo8EjdnsWxN2O1jtuds7tZrJYkjETGNWYiSSwLKAvdUM9whY/rEX7p8TSyqHLcsqtLccU26RnPDDppJGn1MKhomiMMXcKGVg10jLsQWyuTsotc+Jof4Hp01MuE6MYozcct1O9zEpbBr8uz3vCXA2uwAtT+EGTnzzMGLNIhGqfSySxzRrp1jER5KWJDgd4Ebr7yKdrtRMmphaCJZJZWaAzPBNDEFkMbpEAyggry2tu19yTc157ywlNLR4Vun7r53No6o3uEY7NQpIDBpsmTF7tqJVGWV1UAkgt3fGw6VuaTUCVEkW4DqHAPUBhext470FcS4pqJUV4NXDzCrMI4FaNmVEMjLPzDJgAAfAEk2HW4KuA6gvCCQgxOACAquIRGWykm2zAdbbeHSvR4PLjk3y+ntXzoZTk21qCjg30X25PzXpaTg30X25PzXpaJ+Zkk0PpSfEfhWp6gh9KT4j8K1PUsDq6urqAOrq6uoAZTTTqaaaASmmnGmmqQDGG3+h+FYPEl8laI6YSDmShWgjTONxbJzj/wAJsVIDAot2Ba43G+RTabQAv2r5502q1LYwtFpNTywjFpLtCWuW2CkFAdr7jrQtpIAYnlEUsrtYLqBqntLGyxhpWQThiB3u6vp4bWuK9NmjDKVYBlYFWBFwQRYgg9RY141237IcVfXTPoIgunJXl4vp0X0FyIVmuN7+Fc+fDKdaZV890NMM/wCy1wdNqMXzUap1VgbgqINPYgjwPX99brCaTUSxpMsSIkRA5auSZOZcksf8orF/sx4brINLIuvBE7Ts9yyNdOVCim8ZI/UI9e1EOq4VBK2ckUbNYLkygmy3IBPqFz95rdRemhCfo3Uf4xf5Ef8A3qvNw3yaOSfmhpC/MdioVXBCJysVv1xGNrnI+okGrqOHQCQpHokkCqGkxCBlyNkChtmNgxIuDa1r3APcD0yF5cSuAk5kcFmVo7xxjJ42sVIKtYWtuTe5pJOwLnH9W0Ol1EqWDxwySLkLgMkZYZAHexHrrzXhLyT6hlTuTIyjyq+Mzs/MmZVdsg78plXEjorbEej6J2qGWi1ar3mOnlsouWN4nGwG5322rzbS6WWNpG5TSB2WTlSwO0askYjDi1iWt69h161nxLmo+DqawjqTDjRa6eTU+TmXE4M5cRRsilCl0LCwz84DYdB1tWw/Z5pGQz6jmKhYhFjVLkoUByBuLXuLW3APhWBwjsueYkkvJMZVmGnSIqgklEZMnfJIbuAEDYm5tckntbp8WSXTwpHGjMHljIEpjZXid0QCxVci27A2XK2wUkNaguY9zOvQ3dFIfOIzZmJyhkAsG/WW/hmFZQ1tr3tboLIF+nXw+NVolbN4IEReWAbuTjZ7kEIvefe+5K7g/Gu1XD0jGWs1TFTtiCIEufDuEOx8LFiDfoTXTzKVCMnVdqY44onkSQNKVCxjAk5oz5BiwUoMSCSRbxtQ72xn1LkS4vFAI2VQ/k0nnHSQZhVkOfpK3RrCO4tvch48Y5YdPHo7RGHUoUV43TIPHMpwUgH9ZzlawxY723HeL8MdFWFdM482Y0kjbUahRHJ3HjCuRckKDt0NjvuDzTnxDklBJrv8tfyPbuWOyjeVLqQp5aO11WzYqqTd04EgKcetrX8b9aq6zQaZ8I5HCzrMLzIUUZjK3n5AyBcSPM5ZbWxtc1W7JKZIzzVmmYtKswWdoDE4mZVjZRIikEbkAEj33Aq3wWIcydbejEpaIsZBDIysDGGYkkYAG998gRsQBjLJhy5nFKmvlCyZp4sX09DC7TdqMdXJw489xmIgw8mW4KCxHL0+S2ViO6b2oo7F6uRpJEVjJAFLMx5Z5cuUaouaKt8lv3Te2AO198vhkEGqZOfpdGrI5VXmG+p5EXKfNrDoWVsD7IO4Btrdn0iDtyYlVFeB4Zo5XKyJJI0DoATcxCzABtje46KaMcsazKON1XVJFp+F2j0Tg30X25PzXpaTg30X25PzXrq6p+ZkE8PpSfEfhWp6gh9KT4j8K1PUsDq6urqAOpDS11ADDSGlNNpgIaaaU0hqkA2m0ppDVAIaSlppqgENNp1NpoRRbSyI7yQSAGQhpI3GSMQqpcEd5DiqjxG17bm7J9VDMRHqUaGX9R7kb36wzrtvb0SQTvdetaBqlxjSNNE0asq5FQxZSwwDAuMQRckAjr4/uqJQ7jK02jOnmhdpGkaVmhZ2xWy8ovGO6AvpRkdNzIa0sjVOLhqhg7s80gN1eU3xPS6IoCJ1PQX99W6uEaW4DXNgT7qENRp9QHuZkVCOeUs3JuLAKUO5vIwP0gBO+F96Lpeh+B/2rxjivb6DXgaVNNOzsY0I7jXSKeKaQAL3jdYj4+qlkruc+Xm6kodO56FqONxebmM7wM0K85o05gUMQyoTi2LB8l9EkBjsNiL+g1OlJDRyo7sLhnkylItf/iHNdt8drb7ChGbXKYRGSX7zZKNJqRK8ZyxhEvKC3UFRltljYkXLUU9mNc8eh0sM2jlISCJf+C1ysagkoXyX4EXrlwZ5ztuNHS1RL5Sj6oKVuyp5uS6kF3Vi0YHXmLHdh/leT32Cu1TKNW+TczMoFYLIwi2VAndBPdYFvN3NzvYi9FnaXXwroZW0gEMrSgL5oh1mWZEaRkI6LfcnaxA8QDlabVyKiRpNrFZH5CE6fT8lLOYucJjp7cu4v1yN7e+s+LzQpRle77F4207Rsw8PikhUkRTty8edgl3cLiz9O6S9yR4G9edavsNrH4dDMuvl5xCHlbpH5wgGK6d7ME+IPot0rb0OtTkJKuok8pPekdW3MhbOc8p7wlCMiFC39QrQGmKTu4lkyAMoPm8smVkJJx3FlBxItf7q1lmUkuxUMLndGfxzheo0MJl0qvqJnkBfT4JJy+apeQoSpITNF3tvcXPSsXs3q+ItrYebpNRBE8i88lRyiqM0i2XljlecYsSpFyTfrVjs5IPKYWLhZCVZ9S2YWQlVeRMyLtllbFrAW/yivTL+/wD2p8Pjhkbnpp2ROOnazY4N9F9uT816Wk4N9H9uT816Wrl5mQTQ+k/xH4RU9QHTm5IdhfrbH1W8QaTkN9Y/3J8tICxXVByG+sf7k+Wu5DfWP9yfLSAnpDUPIb6x/uT5a7kN9Y/3R/LQBIaQ1H5OfrH+6P5a7yY/WP8AdH8tMBxpppPJj9Y/3R/LXeSn6x/uj+SnsAhppp/kh+sf7o/kpPJD9Y/3R/JVakAym1L5GfrH+6P5KTyM/WP90fyUakBEabU/kR+sf7o/kpPIT9Y/3RfJVa0BBSVY8hP1j/dF8ld5B+0f7ovko1oCqaaat+QftH+6L5K79H/tH+6L5KfMQFNt6wz2P0H+C0v8pL/faif9HftH+6L5K79G/tH+6L5KNcWBQjXFQq7KoCqB0AAsAPdXGr36M/aP90XyV36M/aP90XyVSyRQGBJwWBo5InTNJWYygk3YNKZSMgQbAtsPCgGXsdxQMSdZFyQxPLyl3iB+jtjb0Nv/AC9eufov9o/3RfJTZOEAggySbix2i8dvYrOaxy6oDyrgfDI5EaPlzzxLLNZIZ8FgZZHhjjKGVRcx736gdeoNVNTxiWEyhTkSgZ45WeQ6dijZRFi2RI2JJO97jYijp/7MNGer6r1/TvuT1J9Z95rVfsfpzFJELqkq4SBViUsMcd2VA17bXveuF8PJyb17fPsaYcnLoAdbHH5TFmsRPkmlH94I5JQJNzFYttzPQsQCwtv3b3l4Tp4xxCExxwL3Zt9NYxhDAndci13zy3YC4tbxoiX+yvRDYNqreryiS1FB4V+1k+6L5K1jgjzeZqfsRq7EvB/o/tyfmvXVPpNOI1xBJ3JubXJZix6ADqa6tZO3Yj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viral social media marke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655438"/>
            <a:ext cx="4411663" cy="31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Poor Management Communication</a:t>
            </a:r>
          </a:p>
          <a:p>
            <a:pPr lvl="2"/>
            <a:r>
              <a:rPr lang="en-US" dirty="0" smtClean="0"/>
              <a:t>Hoarding information</a:t>
            </a:r>
          </a:p>
          <a:p>
            <a:pPr lvl="2"/>
            <a:r>
              <a:rPr lang="en-US" dirty="0" smtClean="0"/>
              <a:t>Last minute assignments</a:t>
            </a:r>
          </a:p>
          <a:p>
            <a:pPr lvl="2"/>
            <a:r>
              <a:rPr lang="en-US" dirty="0" smtClean="0"/>
              <a:t>Last</a:t>
            </a:r>
            <a:r>
              <a:rPr lang="en-US" baseline="0" dirty="0" smtClean="0"/>
              <a:t> minute decisions with no input</a:t>
            </a:r>
          </a:p>
          <a:p>
            <a:pPr lvl="1"/>
            <a:r>
              <a:rPr lang="en-US" dirty="0" smtClean="0"/>
              <a:t>“Six Secrets of Top Performers”</a:t>
            </a:r>
          </a:p>
          <a:p>
            <a:pPr lvl="2"/>
            <a:r>
              <a:rPr lang="en-US" dirty="0" smtClean="0"/>
              <a:t>Focus</a:t>
            </a:r>
            <a:r>
              <a:rPr lang="en-US" baseline="0" dirty="0" smtClean="0"/>
              <a:t> on the customer</a:t>
            </a:r>
          </a:p>
          <a:p>
            <a:pPr lvl="2"/>
            <a:r>
              <a:rPr lang="en-US" dirty="0" smtClean="0"/>
              <a:t>Engage Employees in</a:t>
            </a:r>
            <a:r>
              <a:rPr lang="en-US" baseline="0" dirty="0" smtClean="0"/>
              <a:t> the Business</a:t>
            </a:r>
          </a:p>
          <a:p>
            <a:pPr lvl="2"/>
            <a:r>
              <a:rPr lang="en-US" baseline="0" dirty="0" smtClean="0"/>
              <a:t>Improving management communication</a:t>
            </a:r>
          </a:p>
          <a:p>
            <a:pPr lvl="2"/>
            <a:r>
              <a:rPr lang="en-US" baseline="0" dirty="0" smtClean="0"/>
              <a:t>Manage change effectively</a:t>
            </a:r>
          </a:p>
          <a:p>
            <a:pPr lvl="2"/>
            <a:r>
              <a:rPr lang="en-US" baseline="0" dirty="0" smtClean="0"/>
              <a:t>Evaluating communication programs</a:t>
            </a:r>
          </a:p>
          <a:p>
            <a:pPr lvl="2"/>
            <a:r>
              <a:rPr lang="en-US" baseline="0" dirty="0" smtClean="0"/>
              <a:t>Establishing a strong employee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 in International Business Activities</a:t>
            </a:r>
          </a:p>
          <a:p>
            <a:pPr lvl="1"/>
            <a:r>
              <a:rPr lang="en-US" dirty="0" smtClean="0"/>
              <a:t>Complicated communications</a:t>
            </a:r>
          </a:p>
          <a:p>
            <a:pPr lvl="2"/>
            <a:r>
              <a:rPr lang="en-US" dirty="0" smtClean="0"/>
              <a:t>3000 languages</a:t>
            </a:r>
          </a:p>
          <a:p>
            <a:pPr lvl="2"/>
            <a:r>
              <a:rPr lang="en-US" dirty="0" smtClean="0"/>
              <a:t>Non </a:t>
            </a:r>
            <a:r>
              <a:rPr lang="en-US" dirty="0" err="1" smtClean="0"/>
              <a:t>verbals</a:t>
            </a:r>
            <a:endParaRPr lang="en-US" dirty="0" smtClean="0"/>
          </a:p>
          <a:p>
            <a:pPr lvl="2"/>
            <a:r>
              <a:rPr lang="en-US" dirty="0" smtClean="0"/>
              <a:t>Personal space</a:t>
            </a:r>
          </a:p>
          <a:p>
            <a:pPr lvl="2"/>
            <a:r>
              <a:rPr lang="en-US" dirty="0" smtClean="0"/>
              <a:t>Hands</a:t>
            </a:r>
          </a:p>
          <a:p>
            <a:pPr lvl="2"/>
            <a:r>
              <a:rPr lang="en-US" dirty="0" smtClean="0"/>
              <a:t>Eating</a:t>
            </a:r>
          </a:p>
          <a:p>
            <a:pPr lvl="2"/>
            <a:r>
              <a:rPr lang="en-US" dirty="0" smtClean="0"/>
              <a:t>Gifts</a:t>
            </a:r>
          </a:p>
          <a:p>
            <a:pPr lvl="2"/>
            <a:r>
              <a:rPr lang="en-US" dirty="0" smtClean="0"/>
              <a:t>Jargon/Slang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Peregruzka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Perezagruzka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(overcharged vs reset)</a:t>
            </a:r>
            <a:endParaRPr lang="en-US" dirty="0"/>
          </a:p>
        </p:txBody>
      </p:sp>
      <p:pic>
        <p:nvPicPr>
          <p:cNvPr id="9218" name="Picture 2" descr="An assistant shows the mock 'reset' button that Secretary of State Hillary Clinton handed to Russian Foreign Minister Sergei Lavrov in Geneva Friday. (AP Photo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72919" cy="24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cience.uniserve.edu.au/projects/skills/jantrial/images/communication_skills_grad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70978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Communication</a:t>
            </a:r>
            <a:r>
              <a:rPr lang="en-US" baseline="0" dirty="0" smtClean="0"/>
              <a:t> as a Management Skill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</a:rPr>
              <a:t>Giving </a:t>
            </a:r>
            <a:r>
              <a:rPr lang="en-US" altLang="en-US" dirty="0">
                <a:latin typeface="Calibri" pitchFamily="34" charset="0"/>
              </a:rPr>
              <a:t>direction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Good direction leads to a job well done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Motivate people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Getting others to be excited about their work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</a:rPr>
              <a:t>Customer </a:t>
            </a:r>
            <a:r>
              <a:rPr lang="en-US" altLang="en-US" dirty="0">
                <a:latin typeface="Calibri" pitchFamily="34" charset="0"/>
              </a:rPr>
              <a:t>relations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Little or no communication skills = no sales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Absorb ideas of others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Understanding &amp; accept viewpoints of others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Persuade others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Get others to accept their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Interpersonal Communication</a:t>
            </a:r>
          </a:p>
          <a:p>
            <a:pPr marL="284163" lvl="1" indent="0">
              <a:buNone/>
            </a:pPr>
            <a:endParaRPr lang="en-US" dirty="0"/>
          </a:p>
        </p:txBody>
      </p:sp>
      <p:pic>
        <p:nvPicPr>
          <p:cNvPr id="8196" name="Picture 4" descr="http://www.vapartners.ca/wp-content/uploads/2011/08/b2b-sales-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3622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Interpersonal communication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</a:t>
            </a:r>
            <a:r>
              <a:rPr lang="en-US" baseline="0" dirty="0" smtClean="0"/>
              <a:t> interactive process between individuals</a:t>
            </a:r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Verbal and nonverbal</a:t>
            </a:r>
            <a:endParaRPr lang="en-US" dirty="0"/>
          </a:p>
        </p:txBody>
      </p:sp>
      <p:pic>
        <p:nvPicPr>
          <p:cNvPr id="3" name="Picture 2" descr="http://t0.gstatic.com/images?q=tbn:ANd9GcTlPegbH9xJOlZBr2hE71k2BKd4atcB5XNOq9KDz1MhgHzWbUWxDA:www.aperfectworld.org/clipart/communications/communicat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1206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Conflicting or Inappropriate Assumptions</a:t>
            </a:r>
          </a:p>
          <a:p>
            <a:pPr lvl="2"/>
            <a:r>
              <a:rPr lang="en-US" dirty="0" smtClean="0"/>
              <a:t>Feed back</a:t>
            </a:r>
            <a:r>
              <a:rPr lang="en-US" baseline="0" dirty="0" smtClean="0"/>
              <a:t> changes how the message is delivered</a:t>
            </a:r>
          </a:p>
          <a:p>
            <a:pPr lvl="2"/>
            <a:r>
              <a:rPr lang="en-US" baseline="0" dirty="0" smtClean="0"/>
              <a:t>Open to interpretation</a:t>
            </a:r>
          </a:p>
          <a:p>
            <a:pPr lvl="2"/>
            <a:r>
              <a:rPr lang="en-US" baseline="0" dirty="0" smtClean="0"/>
              <a:t>Messages differ by sender</a:t>
            </a:r>
          </a:p>
          <a:p>
            <a:pPr lvl="3"/>
            <a:r>
              <a:rPr lang="en-US" baseline="0" dirty="0" smtClean="0"/>
              <a:t>Stop / Do this right now / Please don’t</a:t>
            </a:r>
          </a:p>
          <a:p>
            <a:pPr marL="688975" lvl="2" indent="0">
              <a:buNone/>
            </a:pPr>
            <a:endParaRPr lang="en-US" dirty="0"/>
          </a:p>
        </p:txBody>
      </p:sp>
      <p:pic>
        <p:nvPicPr>
          <p:cNvPr id="10242" name="Picture 2" descr="http://www.fuccha.in/wp-content/uploads/2013/08/effective-online-communi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00856"/>
            <a:ext cx="5397145" cy="28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Semantics</a:t>
            </a:r>
          </a:p>
          <a:p>
            <a:pPr lvl="2"/>
            <a:r>
              <a:rPr lang="en-US" dirty="0" smtClean="0"/>
              <a:t>The</a:t>
            </a:r>
            <a:r>
              <a:rPr lang="en-US" baseline="0" dirty="0" smtClean="0"/>
              <a:t> study of meaning of words and symbols</a:t>
            </a:r>
          </a:p>
          <a:p>
            <a:pPr lvl="2"/>
            <a:r>
              <a:rPr lang="en-US" baseline="0" dirty="0" smtClean="0"/>
              <a:t>Words interpreted differently to different people and how it’s used</a:t>
            </a:r>
          </a:p>
          <a:p>
            <a:pPr lvl="3"/>
            <a:r>
              <a:rPr lang="en-US" dirty="0" smtClean="0"/>
              <a:t>Facial expressions</a:t>
            </a:r>
          </a:p>
          <a:p>
            <a:pPr lvl="3"/>
            <a:r>
              <a:rPr lang="en-US" dirty="0" smtClean="0"/>
              <a:t>Hand gestures</a:t>
            </a:r>
          </a:p>
          <a:p>
            <a:pPr lvl="3"/>
            <a:r>
              <a:rPr lang="en-US" dirty="0" smtClean="0"/>
              <a:t>Voice</a:t>
            </a:r>
            <a:r>
              <a:rPr lang="en-US" baseline="0" dirty="0" smtClean="0"/>
              <a:t> inflections</a:t>
            </a:r>
          </a:p>
          <a:p>
            <a:pPr lvl="2"/>
            <a:r>
              <a:rPr lang="en-US" dirty="0" smtClean="0"/>
              <a:t>ACRONYMS</a:t>
            </a:r>
            <a:r>
              <a:rPr lang="en-US" baseline="0" dirty="0" smtClean="0"/>
              <a:t> and abbreviations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4953000"/>
            <a:ext cx="1087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FIX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7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Perception</a:t>
            </a:r>
          </a:p>
          <a:p>
            <a:pPr lvl="2"/>
            <a:r>
              <a:rPr lang="en-US" dirty="0" smtClean="0"/>
              <a:t>Deals</a:t>
            </a:r>
            <a:r>
              <a:rPr lang="en-US" baseline="0" dirty="0" smtClean="0"/>
              <a:t> with the mental and sensory interpretation of information received</a:t>
            </a:r>
          </a:p>
          <a:p>
            <a:pPr lvl="2"/>
            <a:r>
              <a:rPr lang="en-US" dirty="0" smtClean="0"/>
              <a:t>Perception is unique</a:t>
            </a:r>
          </a:p>
          <a:p>
            <a:pPr lvl="2"/>
            <a:r>
              <a:rPr lang="en-US" dirty="0" smtClean="0"/>
              <a:t>A message can be received differently</a:t>
            </a:r>
          </a:p>
          <a:p>
            <a:pPr lvl="2"/>
            <a:r>
              <a:rPr lang="en-US" dirty="0" smtClean="0"/>
              <a:t>Selective perception</a:t>
            </a:r>
          </a:p>
          <a:p>
            <a:pPr lvl="2"/>
            <a:r>
              <a:rPr lang="en-US" dirty="0" smtClean="0"/>
              <a:t>Only listen to what you want to hear</a:t>
            </a:r>
            <a:endParaRPr lang="en-US" dirty="0"/>
          </a:p>
        </p:txBody>
      </p:sp>
      <p:pic>
        <p:nvPicPr>
          <p:cNvPr id="8194" name="Picture 2" descr="http://t3.gstatic.com/images?q=tbn:ANd9GcQHeFgg4BWdMh7sL8Bd_5LgPv7s0cM-AguMGWdfe3zxdKhrybb5:culsu.co.uk/files/minisites/66483/percep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83" y="4191000"/>
            <a:ext cx="317191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Emotions Either Preceding or During Communication</a:t>
            </a:r>
          </a:p>
          <a:p>
            <a:pPr lvl="2" rtl="0" eaLnBrk="1" latinLnBrk="0" hangingPunct="1"/>
            <a:r>
              <a:rPr lang="en-US" sz="2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Your emotion</a:t>
            </a:r>
            <a:r>
              <a:rPr lang="en-US" sz="2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affect your disposition</a:t>
            </a:r>
            <a:endParaRPr lang="en-US" sz="2400" dirty="0" smtClean="0">
              <a:effectLst/>
            </a:endParaRPr>
          </a:p>
          <a:p>
            <a:pPr lvl="2" rtl="0" eaLnBrk="1" latinLnBrk="0" hangingPunct="1"/>
            <a:r>
              <a:rPr lang="en-US" sz="2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Your disposition is the foundation for communication</a:t>
            </a:r>
            <a:endParaRPr lang="en-US" dirty="0" smtClean="0">
              <a:effectLst/>
            </a:endParaRPr>
          </a:p>
          <a:p>
            <a:pPr lvl="2"/>
            <a:endParaRPr lang="en-US" dirty="0"/>
          </a:p>
        </p:txBody>
      </p:sp>
      <p:pic>
        <p:nvPicPr>
          <p:cNvPr id="8194" name="Picture 2" descr="http://t2.gstatic.com/images?q=tbn:ANd9GcSirfGeBZrTidt_-uqr_WrZ-QttbEftjQ3LQjQPxWNkP3aXYX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3" y="3810000"/>
            <a:ext cx="347567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SHMf2tVo9dxKByFirzHvgVMZyhUfqZmSTU0cY4F12BEJMuLb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2" y="3124200"/>
            <a:ext cx="42552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1258</Words>
  <Application>Microsoft Office PowerPoint</Application>
  <PresentationFormat>On-screen Show (4:3)</PresentationFormat>
  <Paragraphs>283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VHS-MGMT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Wyss, Shawn</dc:creator>
  <cp:lastModifiedBy>Scott Hingle</cp:lastModifiedBy>
  <cp:revision>70</cp:revision>
  <cp:lastPrinted>2015-04-07T14:27:30Z</cp:lastPrinted>
  <dcterms:created xsi:type="dcterms:W3CDTF">2013-11-22T17:34:46Z</dcterms:created>
  <dcterms:modified xsi:type="dcterms:W3CDTF">2017-04-06T14:01:02Z</dcterms:modified>
</cp:coreProperties>
</file>