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2"/>
  </p:notesMasterIdLst>
  <p:handoutMasterIdLst>
    <p:handoutMasterId r:id="rId33"/>
  </p:handoutMasterIdLst>
  <p:sldIdLst>
    <p:sldId id="257" r:id="rId2"/>
    <p:sldId id="258" r:id="rId3"/>
    <p:sldId id="272" r:id="rId4"/>
    <p:sldId id="261" r:id="rId5"/>
    <p:sldId id="274" r:id="rId6"/>
    <p:sldId id="262" r:id="rId7"/>
    <p:sldId id="276" r:id="rId8"/>
    <p:sldId id="303" r:id="rId9"/>
    <p:sldId id="263" r:id="rId10"/>
    <p:sldId id="278" r:id="rId11"/>
    <p:sldId id="280" r:id="rId12"/>
    <p:sldId id="264" r:id="rId13"/>
    <p:sldId id="260" r:id="rId14"/>
    <p:sldId id="259" r:id="rId15"/>
    <p:sldId id="265" r:id="rId16"/>
    <p:sldId id="282" r:id="rId17"/>
    <p:sldId id="284" r:id="rId18"/>
    <p:sldId id="286" r:id="rId19"/>
    <p:sldId id="288" r:id="rId20"/>
    <p:sldId id="266" r:id="rId21"/>
    <p:sldId id="290" r:id="rId22"/>
    <p:sldId id="292" r:id="rId23"/>
    <p:sldId id="294" r:id="rId24"/>
    <p:sldId id="267" r:id="rId25"/>
    <p:sldId id="296" r:id="rId26"/>
    <p:sldId id="298" r:id="rId27"/>
    <p:sldId id="268" r:id="rId28"/>
    <p:sldId id="269" r:id="rId29"/>
    <p:sldId id="270" r:id="rId30"/>
    <p:sldId id="27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5" autoAdjust="0"/>
    <p:restoredTop sz="86422" autoAdjust="0"/>
  </p:normalViewPr>
  <p:slideViewPr>
    <p:cSldViewPr>
      <p:cViewPr varScale="1">
        <p:scale>
          <a:sx n="79" d="100"/>
          <a:sy n="79" d="100"/>
        </p:scale>
        <p:origin x="474" y="96"/>
      </p:cViewPr>
      <p:guideLst>
        <p:guide orient="horz" pos="2160"/>
        <p:guide pos="2880"/>
      </p:guideLst>
    </p:cSldViewPr>
  </p:slideViewPr>
  <p:outlineViewPr>
    <p:cViewPr>
      <p:scale>
        <a:sx n="33" d="100"/>
        <a:sy n="33" d="100"/>
      </p:scale>
      <p:origin x="0" y="10482"/>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84A0143-754F-4E83-8AEA-4F1E78C507B8}" type="datetimeFigureOut">
              <a:rPr lang="en-US" smtClean="0"/>
              <a:t>9/22/2017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178118-5DBC-4658-BA03-49A3BFB2E544}" type="slidenum">
              <a:rPr lang="en-US" smtClean="0"/>
              <a:t>‹#›</a:t>
            </a:fld>
            <a:endParaRPr lang="en-US"/>
          </a:p>
        </p:txBody>
      </p:sp>
    </p:spTree>
    <p:extLst>
      <p:ext uri="{BB962C8B-B14F-4D97-AF65-F5344CB8AC3E}">
        <p14:creationId xmlns:p14="http://schemas.microsoft.com/office/powerpoint/2010/main" val="276093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A8D1FF-BFCD-4E6A-A862-B800D9001026}" type="datetimeFigureOut">
              <a:rPr lang="en-US" smtClean="0"/>
              <a:t>9/22/2017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521BA8-EFEC-4CEE-9059-7DABBE7C0554}" type="slidenum">
              <a:rPr lang="en-US" smtClean="0"/>
              <a:t>‹#›</a:t>
            </a:fld>
            <a:endParaRPr lang="en-US"/>
          </a:p>
        </p:txBody>
      </p:sp>
    </p:spTree>
    <p:extLst>
      <p:ext uri="{BB962C8B-B14F-4D97-AF65-F5344CB8AC3E}">
        <p14:creationId xmlns:p14="http://schemas.microsoft.com/office/powerpoint/2010/main" val="425510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criminal law the plaintiff</a:t>
            </a:r>
            <a:r>
              <a:rPr lang="en-US" baseline="0" dirty="0" smtClean="0"/>
              <a:t> is the government – local, state or federal</a:t>
            </a:r>
          </a:p>
          <a:p>
            <a:r>
              <a:rPr lang="en-US" baseline="0" dirty="0" smtClean="0"/>
              <a:t>The prosecutor is the </a:t>
            </a:r>
            <a:r>
              <a:rPr lang="en-US" baseline="0" dirty="0" err="1" smtClean="0"/>
              <a:t>govt</a:t>
            </a:r>
            <a:r>
              <a:rPr lang="en-US" baseline="0" dirty="0" smtClean="0"/>
              <a:t> lawyer</a:t>
            </a:r>
          </a:p>
          <a:p>
            <a:r>
              <a:rPr lang="en-US" baseline="0" dirty="0" smtClean="0"/>
              <a:t>The accused is called the defendant</a:t>
            </a:r>
          </a:p>
          <a:p>
            <a:endParaRPr lang="en-US" baseline="0" dirty="0" smtClean="0"/>
          </a:p>
          <a:p>
            <a:r>
              <a:rPr lang="en-US" baseline="0" dirty="0" smtClean="0"/>
              <a:t>Some states call felonies high misdemeanors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2</a:t>
            </a:fld>
            <a:endParaRPr lang="en-US"/>
          </a:p>
        </p:txBody>
      </p:sp>
    </p:spTree>
    <p:extLst>
      <p:ext uri="{BB962C8B-B14F-4D97-AF65-F5344CB8AC3E}">
        <p14:creationId xmlns:p14="http://schemas.microsoft.com/office/powerpoint/2010/main" val="428283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difficult to tell the difference between burglary, robbery and larceny. </a:t>
            </a:r>
          </a:p>
          <a:p>
            <a:endParaRPr lang="en-US" dirty="0" smtClean="0"/>
          </a:p>
          <a:p>
            <a:r>
              <a:rPr lang="en-US" dirty="0" smtClean="0"/>
              <a:t>Burglary is when a person enters a place with the intent of committing some kind of crime.</a:t>
            </a:r>
          </a:p>
          <a:p>
            <a:endParaRPr lang="en-US" dirty="0" smtClean="0"/>
          </a:p>
          <a:p>
            <a:r>
              <a:rPr lang="en-US" dirty="0" smtClean="0"/>
              <a:t>Robbery is when someone takes or tries to take something from a person with a threat or by force. </a:t>
            </a:r>
          </a:p>
          <a:p>
            <a:endParaRPr lang="en-US" dirty="0" smtClean="0"/>
          </a:p>
          <a:p>
            <a:r>
              <a:rPr lang="en-US" dirty="0" smtClean="0"/>
              <a:t>Larceny is like burglary but in that case, the person doesn't illegally enter a building. An example of larceny would be </a:t>
            </a:r>
            <a:r>
              <a:rPr lang="en-US" dirty="0" smtClean="0">
                <a:effectLst/>
              </a:rPr>
              <a:t>.</a:t>
            </a:r>
            <a:r>
              <a:rPr lang="en-US" dirty="0" smtClean="0"/>
              <a:t> </a:t>
            </a:r>
            <a:r>
              <a:rPr lang="en-US" dirty="0" smtClean="0">
                <a:effectLst/>
              </a:rPr>
              <a:t>shoplifting.</a:t>
            </a:r>
            <a:endParaRPr lang="en-US" dirty="0">
              <a:effectLst/>
            </a:endParaRPr>
          </a:p>
        </p:txBody>
      </p:sp>
      <p:sp>
        <p:nvSpPr>
          <p:cNvPr id="4" name="Slide Number Placeholder 3"/>
          <p:cNvSpPr>
            <a:spLocks noGrp="1"/>
          </p:cNvSpPr>
          <p:nvPr>
            <p:ph type="sldNum" sz="quarter" idx="10"/>
          </p:nvPr>
        </p:nvSpPr>
        <p:spPr/>
        <p:txBody>
          <a:bodyPr/>
          <a:lstStyle/>
          <a:p>
            <a:fld id="{3E521BA8-EFEC-4CEE-9059-7DABBE7C0554}" type="slidenum">
              <a:rPr lang="en-US" smtClean="0"/>
              <a:t>22</a:t>
            </a:fld>
            <a:endParaRPr lang="en-US"/>
          </a:p>
        </p:txBody>
      </p:sp>
    </p:spTree>
    <p:extLst>
      <p:ext uri="{BB962C8B-B14F-4D97-AF65-F5344CB8AC3E}">
        <p14:creationId xmlns:p14="http://schemas.microsoft.com/office/powerpoint/2010/main" val="332698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Drag racing is the racing side by side or separately</a:t>
            </a:r>
            <a:r>
              <a:rPr lang="en-US" baseline="0" dirty="0" smtClean="0"/>
              <a:t> on a timed course</a:t>
            </a:r>
          </a:p>
          <a:p>
            <a:r>
              <a:rPr lang="en-US" baseline="0" dirty="0" smtClean="0"/>
              <a:t>Joy riding is the unauthorized use of someone’s car</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27</a:t>
            </a:fld>
            <a:endParaRPr lang="en-US"/>
          </a:p>
        </p:txBody>
      </p:sp>
    </p:spTree>
    <p:extLst>
      <p:ext uri="{BB962C8B-B14F-4D97-AF65-F5344CB8AC3E}">
        <p14:creationId xmlns:p14="http://schemas.microsoft.com/office/powerpoint/2010/main" val="274135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Possession, distribution, or sale of certain</a:t>
            </a:r>
            <a:r>
              <a:rPr lang="en-US" baseline="0" dirty="0" smtClean="0"/>
              <a:t> drugs may violate a federal law, state law or both.</a:t>
            </a:r>
          </a:p>
          <a:p>
            <a:endParaRPr lang="en-US" baseline="0" dirty="0" smtClean="0"/>
          </a:p>
          <a:p>
            <a:r>
              <a:rPr lang="en-US" baseline="0" dirty="0" smtClean="0"/>
              <a:t>Each state has its own punishments</a:t>
            </a:r>
          </a:p>
          <a:p>
            <a:endParaRPr lang="en-US" baseline="0" dirty="0" smtClean="0"/>
          </a:p>
          <a:p>
            <a:r>
              <a:rPr lang="en-US" baseline="0" dirty="0" smtClean="0"/>
              <a:t>Selling carries a greater penalty and possession</a:t>
            </a:r>
          </a:p>
          <a:p>
            <a:endParaRPr lang="en-US" baseline="0" dirty="0" smtClean="0"/>
          </a:p>
          <a:p>
            <a:r>
              <a:rPr lang="en-US" baseline="0" dirty="0" smtClean="0"/>
              <a:t>It is also a crime to give drugs away</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28</a:t>
            </a:fld>
            <a:endParaRPr lang="en-US"/>
          </a:p>
        </p:txBody>
      </p:sp>
    </p:spTree>
    <p:extLst>
      <p:ext uri="{BB962C8B-B14F-4D97-AF65-F5344CB8AC3E}">
        <p14:creationId xmlns:p14="http://schemas.microsoft.com/office/powerpoint/2010/main" val="342680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crimes and computers</a:t>
            </a:r>
          </a:p>
          <a:p>
            <a:endParaRPr lang="en-US" baseline="0" dirty="0" smtClean="0"/>
          </a:p>
          <a:p>
            <a:r>
              <a:rPr lang="en-US" baseline="0" dirty="0" smtClean="0"/>
              <a:t>An offense to use a computer to acquire property, services or money by fraud.</a:t>
            </a:r>
          </a:p>
          <a:p>
            <a:endParaRPr lang="en-US" baseline="0" dirty="0" smtClean="0"/>
          </a:p>
          <a:p>
            <a:r>
              <a:rPr lang="en-US" baseline="0" dirty="0" smtClean="0"/>
              <a:t>Some states have a detailed list of the computer related crimes.</a:t>
            </a:r>
          </a:p>
          <a:p>
            <a:r>
              <a:rPr lang="en-US" baseline="0" dirty="0" smtClean="0"/>
              <a:t>	Theft of computer services</a:t>
            </a:r>
          </a:p>
          <a:p>
            <a:r>
              <a:rPr lang="en-US" baseline="0" dirty="0" smtClean="0"/>
              <a:t>	Destruction of equipment</a:t>
            </a:r>
          </a:p>
          <a:p>
            <a:r>
              <a:rPr lang="en-US" baseline="0" dirty="0" smtClean="0"/>
              <a:t>	Misuse of computer information</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29</a:t>
            </a:fld>
            <a:endParaRPr lang="en-US"/>
          </a:p>
        </p:txBody>
      </p:sp>
    </p:spTree>
    <p:extLst>
      <p:ext uri="{BB962C8B-B14F-4D97-AF65-F5344CB8AC3E}">
        <p14:creationId xmlns:p14="http://schemas.microsoft.com/office/powerpoint/2010/main" val="388096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Murder, manslaughter, assault, battery, kidnapping, sex offenses,</a:t>
            </a:r>
            <a:r>
              <a:rPr lang="en-US" baseline="0" dirty="0" smtClean="0"/>
              <a:t> domestic violence, hate crimes</a:t>
            </a:r>
          </a:p>
          <a:p>
            <a:endParaRPr lang="en-US" baseline="0" dirty="0" smtClean="0"/>
          </a:p>
          <a:p>
            <a:r>
              <a:rPr lang="en-US" baseline="0" dirty="0" smtClean="0"/>
              <a:t>Burglary, larceny, embezzlement, robbery, arson, vandalism, shoplifting</a:t>
            </a:r>
          </a:p>
          <a:p>
            <a:endParaRPr lang="en-US" baseline="0" dirty="0" smtClean="0"/>
          </a:p>
          <a:p>
            <a:r>
              <a:rPr lang="en-US" baseline="0" dirty="0" smtClean="0"/>
              <a:t>Those associated with alcohol and drugs</a:t>
            </a:r>
          </a:p>
          <a:p>
            <a:endParaRPr lang="en-US" baseline="0" dirty="0" smtClean="0"/>
          </a:p>
          <a:p>
            <a:r>
              <a:rPr lang="en-US" baseline="0" dirty="0" smtClean="0"/>
              <a:t>Creation of the crime of computer trespass, which outlaws the use of a computer to commit any crime; passed computer fraud statues, which make it an offense to use a computer to acquire property, services, or money by fraud. </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30</a:t>
            </a:fld>
            <a:endParaRPr lang="en-US"/>
          </a:p>
        </p:txBody>
      </p:sp>
    </p:spTree>
    <p:extLst>
      <p:ext uri="{BB962C8B-B14F-4D97-AF65-F5344CB8AC3E}">
        <p14:creationId xmlns:p14="http://schemas.microsoft.com/office/powerpoint/2010/main" val="215247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Stealing is an act that is defined at the wrongful taking of another person’s personal property.</a:t>
            </a:r>
          </a:p>
          <a:p>
            <a:endParaRPr lang="en-US" dirty="0" smtClean="0"/>
          </a:p>
          <a:p>
            <a:r>
              <a:rPr lang="en-US" dirty="0" err="1" smtClean="0"/>
              <a:t>Govt</a:t>
            </a:r>
            <a:r>
              <a:rPr lang="en-US" dirty="0" smtClean="0"/>
              <a:t> can</a:t>
            </a:r>
            <a:r>
              <a:rPr lang="en-US" baseline="0" dirty="0" smtClean="0"/>
              <a:t> not make being an alcoholic a crime because it is a  physical condition, but it can have laws regarding at what age a person can consume alcohol.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6</a:t>
            </a:fld>
            <a:endParaRPr lang="en-US"/>
          </a:p>
        </p:txBody>
      </p:sp>
    </p:spTree>
    <p:extLst>
      <p:ext uri="{BB962C8B-B14F-4D97-AF65-F5344CB8AC3E}">
        <p14:creationId xmlns:p14="http://schemas.microsoft.com/office/powerpoint/2010/main" val="378979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statute defining murder</a:t>
            </a:r>
            <a:r>
              <a:rPr lang="en-US" baseline="0" dirty="0" smtClean="0"/>
              <a:t> forbids the </a:t>
            </a:r>
            <a:r>
              <a:rPr lang="en-US" i="1" baseline="0" dirty="0" smtClean="0"/>
              <a:t>intentional</a:t>
            </a:r>
            <a:r>
              <a:rPr lang="en-US" i="0" baseline="0" dirty="0" smtClean="0"/>
              <a:t> taking of a person’s life: the required mental state is intent.</a:t>
            </a:r>
          </a:p>
          <a:p>
            <a:endParaRPr lang="en-US" i="0" baseline="0" dirty="0" smtClean="0"/>
          </a:p>
          <a:p>
            <a:r>
              <a:rPr lang="en-US" i="0" baseline="0" dirty="0" smtClean="0"/>
              <a:t>Manslaughter is defined at the </a:t>
            </a:r>
            <a:r>
              <a:rPr lang="en-US" i="1" baseline="0" dirty="0" smtClean="0"/>
              <a:t>accidental</a:t>
            </a:r>
            <a:r>
              <a:rPr lang="en-US" i="0" baseline="0" dirty="0" smtClean="0"/>
              <a:t> taking of a person’s life.</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7</a:t>
            </a:fld>
            <a:endParaRPr lang="en-US"/>
          </a:p>
        </p:txBody>
      </p:sp>
    </p:spTree>
    <p:extLst>
      <p:ext uri="{BB962C8B-B14F-4D97-AF65-F5344CB8AC3E}">
        <p14:creationId xmlns:p14="http://schemas.microsoft.com/office/powerpoint/2010/main" val="402991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Insanity must be proven</a:t>
            </a:r>
          </a:p>
          <a:p>
            <a:endParaRPr lang="en-US" dirty="0" smtClean="0"/>
          </a:p>
          <a:p>
            <a:r>
              <a:rPr lang="en-US" dirty="0" smtClean="0"/>
              <a:t>must</a:t>
            </a:r>
            <a:r>
              <a:rPr lang="en-US" baseline="0" dirty="0" smtClean="0"/>
              <a:t> be so serious that they did not know the inappropriate nature of the crime they committed</a:t>
            </a:r>
            <a:endParaRPr lang="en-US" dirty="0" smtClean="0"/>
          </a:p>
          <a:p>
            <a:endParaRPr lang="en-US" dirty="0" smtClean="0"/>
          </a:p>
          <a:p>
            <a:r>
              <a:rPr lang="en-US" dirty="0" smtClean="0"/>
              <a:t>The American Law Institute developed a test for insanity.</a:t>
            </a:r>
            <a:r>
              <a:rPr lang="en-US" baseline="0" dirty="0" smtClean="0"/>
              <a:t> </a:t>
            </a:r>
          </a:p>
          <a:p>
            <a:r>
              <a:rPr lang="en-US" dirty="0" smtClean="0"/>
              <a:t>A person is not considered responsible if “ as a result of mental disease or defect he or she lacks substantial capacity either to appreciate</a:t>
            </a:r>
            <a:r>
              <a:rPr lang="en-US" baseline="0" dirty="0" smtClean="0"/>
              <a:t> the criminality of his conduct or to conform his conduct to  the requirements of law.”</a:t>
            </a:r>
          </a:p>
          <a:p>
            <a:r>
              <a:rPr lang="en-US" baseline="0" dirty="0" smtClean="0"/>
              <a:t>3/5ths of the states follow this test.</a:t>
            </a:r>
          </a:p>
          <a:p>
            <a:endParaRPr lang="en-US" baseline="0" dirty="0" smtClean="0"/>
          </a:p>
          <a:p>
            <a:r>
              <a:rPr lang="en-US" baseline="0" dirty="0" smtClean="0"/>
              <a:t>A not guilty decision does not mean that someone goes free – most are committed to institutions and undergo psychiatric exams</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9</a:t>
            </a:fld>
            <a:endParaRPr lang="en-US"/>
          </a:p>
        </p:txBody>
      </p:sp>
    </p:spTree>
    <p:extLst>
      <p:ext uri="{BB962C8B-B14F-4D97-AF65-F5344CB8AC3E}">
        <p14:creationId xmlns:p14="http://schemas.microsoft.com/office/powerpoint/2010/main" val="362775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Felonies are more serious than misdemeanors</a:t>
            </a:r>
            <a:r>
              <a:rPr lang="en-US" baseline="0" dirty="0" smtClean="0"/>
              <a:t> and are distinguished by longer, more severe penalties</a:t>
            </a:r>
          </a:p>
          <a:p>
            <a:endParaRPr lang="en-US" baseline="0" dirty="0" smtClean="0"/>
          </a:p>
          <a:p>
            <a:r>
              <a:rPr lang="en-US" baseline="0" dirty="0" smtClean="0"/>
              <a:t>State </a:t>
            </a:r>
            <a:r>
              <a:rPr lang="en-US" baseline="0" dirty="0" err="1" smtClean="0"/>
              <a:t>govts</a:t>
            </a:r>
            <a:r>
              <a:rPr lang="en-US" baseline="0" dirty="0" smtClean="0"/>
              <a:t> have inherent police power. Making criminal law statues is a part of this police power. The federal </a:t>
            </a:r>
            <a:r>
              <a:rPr lang="en-US" baseline="0" dirty="0" err="1" smtClean="0"/>
              <a:t>govt</a:t>
            </a:r>
            <a:r>
              <a:rPr lang="en-US" baseline="0" dirty="0" smtClean="0"/>
              <a:t> has no police power, and can create criminal statutes only in those areas over which it has jurisdiction.</a:t>
            </a:r>
          </a:p>
          <a:p>
            <a:endParaRPr lang="en-US" baseline="0" dirty="0" smtClean="0"/>
          </a:p>
          <a:p>
            <a:r>
              <a:rPr lang="en-US" baseline="0" dirty="0" smtClean="0"/>
              <a:t>The act and the required state of mind.</a:t>
            </a:r>
          </a:p>
          <a:p>
            <a:endParaRPr lang="en-US" baseline="0" dirty="0" smtClean="0"/>
          </a:p>
          <a:p>
            <a:r>
              <a:rPr lang="en-US" baseline="0" dirty="0" smtClean="0"/>
              <a:t>Insanity, entrapment, self-defense, and defense of family members</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12</a:t>
            </a:fld>
            <a:endParaRPr lang="en-US"/>
          </a:p>
        </p:txBody>
      </p:sp>
    </p:spTree>
    <p:extLst>
      <p:ext uri="{BB962C8B-B14F-4D97-AF65-F5344CB8AC3E}">
        <p14:creationId xmlns:p14="http://schemas.microsoft.com/office/powerpoint/2010/main" val="68812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Crimes can be</a:t>
            </a:r>
            <a:r>
              <a:rPr lang="en-US" baseline="0" dirty="0" smtClean="0"/>
              <a:t> grouped in three categories</a:t>
            </a:r>
          </a:p>
          <a:p>
            <a:r>
              <a:rPr lang="en-US" baseline="0" dirty="0" smtClean="0"/>
              <a:t>    Crimes against People</a:t>
            </a:r>
          </a:p>
          <a:p>
            <a:r>
              <a:rPr lang="en-US" baseline="0" dirty="0" smtClean="0"/>
              <a:t>    Crimes against Property</a:t>
            </a:r>
          </a:p>
          <a:p>
            <a:r>
              <a:rPr lang="en-US" baseline="0" dirty="0" smtClean="0"/>
              <a:t>    Crimes against business interests</a:t>
            </a:r>
          </a:p>
          <a:p>
            <a:r>
              <a:rPr lang="en-US" baseline="0" dirty="0" smtClean="0"/>
              <a:t>Killing  of a human being by another is known as homicide</a:t>
            </a:r>
          </a:p>
          <a:p>
            <a:r>
              <a:rPr lang="en-US" baseline="0" dirty="0" smtClean="0"/>
              <a:t>Justifiable homicide</a:t>
            </a:r>
          </a:p>
          <a:p>
            <a:r>
              <a:rPr lang="en-US" baseline="0" dirty="0" smtClean="0"/>
              <a:t>	Police kills a criminal in the line of duty or in self-defense</a:t>
            </a:r>
          </a:p>
          <a:p>
            <a:r>
              <a:rPr lang="en-US" baseline="0" dirty="0" smtClean="0"/>
              <a:t>	when a soldier kills the enemy in battle</a:t>
            </a:r>
          </a:p>
          <a:p>
            <a:r>
              <a:rPr lang="en-US" baseline="0" dirty="0" smtClean="0"/>
              <a:t>Excusable homicide</a:t>
            </a:r>
          </a:p>
          <a:p>
            <a:r>
              <a:rPr lang="en-US" baseline="0" dirty="0" smtClean="0"/>
              <a:t>	when someone is killed by accident</a:t>
            </a:r>
          </a:p>
          <a:p>
            <a:endParaRPr lang="en-US" baseline="0" dirty="0" smtClean="0"/>
          </a:p>
          <a:p>
            <a:r>
              <a:rPr lang="en-US" baseline="0" dirty="0" smtClean="0"/>
              <a:t>First degree conditions include</a:t>
            </a:r>
          </a:p>
          <a:p>
            <a:r>
              <a:rPr lang="en-US" baseline="0" dirty="0" smtClean="0"/>
              <a:t>	killing in a cruel way</a:t>
            </a:r>
          </a:p>
          <a:p>
            <a:r>
              <a:rPr lang="en-US" baseline="0" dirty="0" smtClean="0"/>
              <a:t>	while committing a felony</a:t>
            </a:r>
          </a:p>
          <a:p>
            <a:endParaRPr lang="en-US" baseline="0" dirty="0" smtClean="0"/>
          </a:p>
          <a:p>
            <a:r>
              <a:rPr lang="en-US" baseline="0" dirty="0" smtClean="0"/>
              <a:t>Distinction is important because some states guilty convictions are subject to the death penalty</a:t>
            </a:r>
          </a:p>
          <a:p>
            <a:endParaRPr lang="en-US" baseline="0" dirty="0" smtClean="0"/>
          </a:p>
          <a:p>
            <a:r>
              <a:rPr lang="en-US" baseline="0" dirty="0" smtClean="0"/>
              <a:t>Voluntary Manslaughter is when one person intends to kill another, but does so suddenly and as a result of great personal stress.</a:t>
            </a:r>
          </a:p>
          <a:p>
            <a:endParaRPr lang="en-US" baseline="0" dirty="0" smtClean="0"/>
          </a:p>
          <a:p>
            <a:r>
              <a:rPr lang="en-US" b="1" baseline="0" dirty="0" smtClean="0"/>
              <a:t>Example 3</a:t>
            </a:r>
          </a:p>
          <a:p>
            <a:endParaRPr lang="en-US" baseline="0" dirty="0" smtClean="0"/>
          </a:p>
          <a:p>
            <a:r>
              <a:rPr lang="en-US" baseline="0" dirty="0" smtClean="0"/>
              <a:t>Involuntary Manslaughter is when someone is unintentionally killed by an unlawful or reckless act</a:t>
            </a:r>
          </a:p>
          <a:p>
            <a:endParaRPr lang="en-US" baseline="0" dirty="0" smtClean="0"/>
          </a:p>
          <a:p>
            <a:r>
              <a:rPr lang="en-US" b="1" baseline="0" dirty="0" smtClean="0"/>
              <a:t>Example 4</a:t>
            </a:r>
            <a:endParaRPr lang="en-US" b="0" baseline="0" dirty="0" smtClean="0"/>
          </a:p>
          <a:p>
            <a:endParaRPr lang="en-US" b="0" baseline="0" dirty="0" smtClean="0"/>
          </a:p>
          <a:p>
            <a:r>
              <a:rPr lang="en-US" b="0" baseline="0" dirty="0" smtClean="0"/>
              <a:t>If drag racing were a felony, then they would have been charged with murder</a:t>
            </a:r>
          </a:p>
          <a:p>
            <a:endParaRPr lang="en-US" b="0" baseline="0" dirty="0" smtClean="0"/>
          </a:p>
          <a:p>
            <a:r>
              <a:rPr lang="en-US" b="0" baseline="0" dirty="0" smtClean="0"/>
              <a:t>A killing that takes place during a felony is murder</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3E521BA8-EFEC-4CEE-9059-7DABBE7C0554}" type="slidenum">
              <a:rPr lang="en-US" smtClean="0"/>
              <a:t>14</a:t>
            </a:fld>
            <a:endParaRPr lang="en-US"/>
          </a:p>
        </p:txBody>
      </p:sp>
    </p:spTree>
    <p:extLst>
      <p:ext uri="{BB962C8B-B14F-4D97-AF65-F5344CB8AC3E}">
        <p14:creationId xmlns:p14="http://schemas.microsoft.com/office/powerpoint/2010/main" val="295563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Assault</a:t>
            </a:r>
          </a:p>
          <a:p>
            <a:r>
              <a:rPr lang="en-US" baseline="0" dirty="0" smtClean="0"/>
              <a:t>Pointing or shooting a gun at someone is the assault – hitting them with the bullet is the battery</a:t>
            </a:r>
          </a:p>
          <a:p>
            <a:endParaRPr lang="en-US" dirty="0" smtClean="0"/>
          </a:p>
          <a:p>
            <a:r>
              <a:rPr lang="en-US" dirty="0" smtClean="0"/>
              <a:t>Battery can</a:t>
            </a:r>
            <a:r>
              <a:rPr lang="en-US" baseline="0" dirty="0" smtClean="0"/>
              <a:t> include:</a:t>
            </a:r>
          </a:p>
          <a:p>
            <a:r>
              <a:rPr lang="en-US" baseline="0" dirty="0" smtClean="0"/>
              <a:t>	giving poison or drugs to an unsuspecting victim</a:t>
            </a:r>
          </a:p>
          <a:p>
            <a:r>
              <a:rPr lang="en-US" baseline="0" dirty="0" smtClean="0"/>
              <a:t>	spitting in someone’s face</a:t>
            </a:r>
          </a:p>
          <a:p>
            <a:r>
              <a:rPr lang="en-US" baseline="0" dirty="0" smtClean="0"/>
              <a:t>	commanding a dog to attack</a:t>
            </a:r>
          </a:p>
          <a:p>
            <a:r>
              <a:rPr lang="en-US" baseline="0" dirty="0" smtClean="0"/>
              <a:t>	kissing someone who does not want to be kissed</a:t>
            </a:r>
          </a:p>
          <a:p>
            <a:r>
              <a:rPr lang="en-US" baseline="0" dirty="0" smtClean="0"/>
              <a:t>Accidently bumping into someone is not battery – no intent</a:t>
            </a:r>
          </a:p>
          <a:p>
            <a:endParaRPr lang="en-US" baseline="0" dirty="0" smtClean="0"/>
          </a:p>
          <a:p>
            <a:r>
              <a:rPr lang="en-US" baseline="0" dirty="0" smtClean="0"/>
              <a:t>Simple assault and battery are generally misdemeanors</a:t>
            </a:r>
          </a:p>
          <a:p>
            <a:endParaRPr lang="en-US" baseline="0" dirty="0" smtClean="0"/>
          </a:p>
          <a:p>
            <a:r>
              <a:rPr lang="en-US" baseline="0" dirty="0" smtClean="0"/>
              <a:t>Aggravated assault and battery are felonies in most states</a:t>
            </a:r>
          </a:p>
          <a:p>
            <a:r>
              <a:rPr lang="en-US" baseline="0" dirty="0" smtClean="0"/>
              <a:t>	to be aggravated, the offense would have to be committed with a deadly weapon or with the intent to murder, commit rape, or robbery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521BA8-EFEC-4CEE-9059-7DABBE7C0554}" type="slidenum">
              <a:rPr lang="en-US" smtClean="0"/>
              <a:t>15</a:t>
            </a:fld>
            <a:endParaRPr lang="en-US"/>
          </a:p>
        </p:txBody>
      </p:sp>
    </p:spTree>
    <p:extLst>
      <p:ext uri="{BB962C8B-B14F-4D97-AF65-F5344CB8AC3E}">
        <p14:creationId xmlns:p14="http://schemas.microsoft.com/office/powerpoint/2010/main" val="282554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Rape of a minor carries</a:t>
            </a:r>
            <a:r>
              <a:rPr lang="en-US" baseline="0" dirty="0" smtClean="0"/>
              <a:t> life in prison.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17</a:t>
            </a:fld>
            <a:endParaRPr lang="en-US"/>
          </a:p>
        </p:txBody>
      </p:sp>
    </p:spTree>
    <p:extLst>
      <p:ext uri="{BB962C8B-B14F-4D97-AF65-F5344CB8AC3E}">
        <p14:creationId xmlns:p14="http://schemas.microsoft.com/office/powerpoint/2010/main" val="38522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p>
          <a:p>
            <a:r>
              <a:rPr lang="en-US" dirty="0" smtClean="0"/>
              <a:t>By common law definition, a</a:t>
            </a:r>
            <a:r>
              <a:rPr lang="en-US" baseline="0" dirty="0" smtClean="0"/>
              <a:t> court would find Todd not guilty because there was no breaking.</a:t>
            </a:r>
          </a:p>
          <a:p>
            <a:r>
              <a:rPr lang="en-US" baseline="0" dirty="0" smtClean="0"/>
              <a:t>Most states now say that lifting a closed or partially open window is considered breaking </a:t>
            </a:r>
            <a:endParaRPr lang="en-US" dirty="0"/>
          </a:p>
        </p:txBody>
      </p:sp>
      <p:sp>
        <p:nvSpPr>
          <p:cNvPr id="4" name="Slide Number Placeholder 3"/>
          <p:cNvSpPr>
            <a:spLocks noGrp="1"/>
          </p:cNvSpPr>
          <p:nvPr>
            <p:ph type="sldNum" sz="quarter" idx="10"/>
          </p:nvPr>
        </p:nvSpPr>
        <p:spPr/>
        <p:txBody>
          <a:bodyPr/>
          <a:lstStyle/>
          <a:p>
            <a:fld id="{3E521BA8-EFEC-4CEE-9059-7DABBE7C0554}" type="slidenum">
              <a:rPr lang="en-US" smtClean="0"/>
              <a:t>21</a:t>
            </a:fld>
            <a:endParaRPr lang="en-US"/>
          </a:p>
        </p:txBody>
      </p:sp>
    </p:spTree>
    <p:extLst>
      <p:ext uri="{BB962C8B-B14F-4D97-AF65-F5344CB8AC3E}">
        <p14:creationId xmlns:p14="http://schemas.microsoft.com/office/powerpoint/2010/main" val="399869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D7BD94-3FEE-4679-85B3-156BC4CAF76D}" type="slidenum">
              <a:rPr lang="en-US" smtClean="0"/>
              <a:pPr/>
              <a:t>‹#›</a:t>
            </a:fld>
            <a:endParaRPr lang="en-US" dirty="0"/>
          </a:p>
        </p:txBody>
      </p:sp>
      <p:sp>
        <p:nvSpPr>
          <p:cNvPr id="4" name="Text Placeholder 2"/>
          <p:cNvSpPr>
            <a:spLocks noGrp="1"/>
          </p:cNvSpPr>
          <p:nvPr>
            <p:ph idx="1"/>
          </p:nvPr>
        </p:nvSpPr>
        <p:spPr>
          <a:xfrm>
            <a:off x="457200" y="1219200"/>
            <a:ext cx="8382000" cy="5486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112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0000"/>
                </a:solidFill>
              </a:defRPr>
            </a:lvl1pPr>
            <a:lvl2pPr>
              <a:defRPr>
                <a:solidFill>
                  <a:srgbClr val="0070C0"/>
                </a:solidFill>
              </a:defRPr>
            </a:lvl2pPr>
            <a:lvl3pPr>
              <a:defRPr>
                <a:solidFill>
                  <a:srgbClr val="00B050"/>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3D7BD94-3FEE-4679-85B3-156BC4CAF76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3D7BD94-3FEE-4679-85B3-156BC4CAF76D}" type="slidenum">
              <a:rPr lang="en-US" smtClean="0"/>
              <a:t>‹#›</a:t>
            </a:fld>
            <a:endParaRPr lang="en-US"/>
          </a:p>
        </p:txBody>
      </p:sp>
    </p:spTree>
    <p:extLst>
      <p:ext uri="{BB962C8B-B14F-4D97-AF65-F5344CB8AC3E}">
        <p14:creationId xmlns:p14="http://schemas.microsoft.com/office/powerpoint/2010/main" val="3425478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D7BD94-3FEE-4679-85B3-156BC4CAF76D}" type="slidenum">
              <a:rPr lang="en-US" smtClean="0"/>
              <a:t>‹#›</a:t>
            </a:fld>
            <a:endParaRPr lang="en-US"/>
          </a:p>
        </p:txBody>
      </p:sp>
    </p:spTree>
    <p:extLst>
      <p:ext uri="{BB962C8B-B14F-4D97-AF65-F5344CB8AC3E}">
        <p14:creationId xmlns:p14="http://schemas.microsoft.com/office/powerpoint/2010/main" val="40362761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25000"/>
            <a:duotone>
              <a:prstClr val="black"/>
              <a:schemeClr val="accent5">
                <a:tint val="45000"/>
                <a:satMod val="400000"/>
              </a:schemeClr>
            </a:duotone>
          </a:blip>
          <a:srcRect/>
          <a:tile tx="0" ty="0" sx="100000" sy="100000" flip="none" algn="br"/>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382000" cy="5486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24600"/>
            <a:ext cx="457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43D7BD94-3FEE-4679-85B3-156BC4CAF76D}" type="slidenum">
              <a:rPr lang="en-US" smtClean="0"/>
              <a:pPr/>
              <a:t>‹#›</a:t>
            </a:fld>
            <a:endParaRPr lang="en-US" dirty="0"/>
          </a:p>
        </p:txBody>
      </p:sp>
      <p:sp>
        <p:nvSpPr>
          <p:cNvPr id="8" name="Bevel 7"/>
          <p:cNvSpPr/>
          <p:nvPr/>
        </p:nvSpPr>
        <p:spPr>
          <a:xfrm>
            <a:off x="381000" y="152400"/>
            <a:ext cx="914400" cy="762000"/>
          </a:xfrm>
          <a:prstGeom prst="beve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1</a:t>
            </a:r>
            <a:endParaRPr lang="en-US" sz="3600" b="1" dirty="0">
              <a:solidFill>
                <a:schemeClr val="bg1"/>
              </a:solidFill>
            </a:endParaRPr>
          </a:p>
        </p:txBody>
      </p:sp>
      <p:sp>
        <p:nvSpPr>
          <p:cNvPr id="9" name="TextBox 8"/>
          <p:cNvSpPr txBox="1"/>
          <p:nvPr/>
        </p:nvSpPr>
        <p:spPr>
          <a:xfrm rot="16200000">
            <a:off x="-348734" y="348734"/>
            <a:ext cx="1066800" cy="369332"/>
          </a:xfrm>
          <a:prstGeom prst="rect">
            <a:avLst/>
          </a:prstGeom>
          <a:noFill/>
        </p:spPr>
        <p:txBody>
          <a:bodyPr wrap="square" rtlCol="0">
            <a:spAutoFit/>
          </a:bodyPr>
          <a:lstStyle/>
          <a:p>
            <a:r>
              <a:rPr lang="en-US" dirty="0" smtClean="0"/>
              <a:t>CHAPTER</a:t>
            </a:r>
            <a:endParaRPr lang="en-US" dirty="0"/>
          </a:p>
        </p:txBody>
      </p:sp>
      <p:sp>
        <p:nvSpPr>
          <p:cNvPr id="10" name="Rectangle 9"/>
          <p:cNvSpPr/>
          <p:nvPr/>
        </p:nvSpPr>
        <p:spPr>
          <a:xfrm>
            <a:off x="1524000" y="71735"/>
            <a:ext cx="5715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Criminal Law</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userDrawn="1"/>
        </p:nvSpPr>
        <p:spPr>
          <a:xfrm rot="16200000">
            <a:off x="-348734" y="348734"/>
            <a:ext cx="10668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CHAPTER</a:t>
            </a:r>
          </a:p>
        </p:txBody>
      </p:sp>
      <p:sp>
        <p:nvSpPr>
          <p:cNvPr id="11" name="Bevel 10"/>
          <p:cNvSpPr/>
          <p:nvPr userDrawn="1"/>
        </p:nvSpPr>
        <p:spPr>
          <a:xfrm>
            <a:off x="381000" y="152400"/>
            <a:ext cx="914400" cy="762000"/>
          </a:xfrm>
          <a:prstGeom prst="beve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3</a:t>
            </a:r>
            <a:endParaRPr lang="en-US" sz="3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58" r:id="rId2"/>
    <p:sldLayoutId id="2147483652" r:id="rId3"/>
    <p:sldLayoutId id="2147483654"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B05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pPr/>
              <a:t>1</a:t>
            </a:fld>
            <a:endParaRPr lang="en-US" dirty="0"/>
          </a:p>
        </p:txBody>
      </p:sp>
      <p:sp>
        <p:nvSpPr>
          <p:cNvPr id="3" name="Rectangle 2"/>
          <p:cNvSpPr/>
          <p:nvPr/>
        </p:nvSpPr>
        <p:spPr>
          <a:xfrm>
            <a:off x="840260" y="990600"/>
            <a:ext cx="3775457" cy="707886"/>
          </a:xfrm>
          <a:prstGeom prst="rect">
            <a:avLst/>
          </a:prstGeom>
          <a:noFill/>
        </p:spPr>
        <p:txBody>
          <a:bodyPr wrap="none" lIns="91440" tIns="45720" rIns="91440" bIns="45720">
            <a:spAutoFit/>
          </a:bodyPr>
          <a:lstStyle/>
          <a:p>
            <a:r>
              <a:rPr lang="en-US" sz="40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a Crime?</a:t>
            </a:r>
            <a:endParaRPr lang="en-US" sz="4000" b="1"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52400" y="1698486"/>
            <a:ext cx="2971800" cy="461665"/>
          </a:xfrm>
          <a:prstGeom prst="rect">
            <a:avLst/>
          </a:prstGeom>
          <a:solidFill>
            <a:srgbClr val="00B050"/>
          </a:solidFill>
        </p:spPr>
        <p:txBody>
          <a:bodyPr wrap="square" rtlCol="0">
            <a:spAutoFit/>
          </a:bodyPr>
          <a:lstStyle/>
          <a:p>
            <a:r>
              <a:rPr lang="en-US" sz="2400" b="1" dirty="0" smtClean="0">
                <a:solidFill>
                  <a:schemeClr val="bg1"/>
                </a:solidFill>
              </a:rPr>
              <a:t>What You Will Learn:</a:t>
            </a:r>
            <a:endParaRPr lang="en-US" sz="2400" b="1" dirty="0">
              <a:solidFill>
                <a:schemeClr val="bg1"/>
              </a:solidFill>
            </a:endParaRPr>
          </a:p>
        </p:txBody>
      </p:sp>
      <p:sp>
        <p:nvSpPr>
          <p:cNvPr id="5" name="TextBox 4"/>
          <p:cNvSpPr txBox="1"/>
          <p:nvPr/>
        </p:nvSpPr>
        <p:spPr>
          <a:xfrm>
            <a:off x="172656" y="4499752"/>
            <a:ext cx="3027744" cy="461665"/>
          </a:xfrm>
          <a:prstGeom prst="rect">
            <a:avLst/>
          </a:prstGeom>
          <a:solidFill>
            <a:srgbClr val="00B050"/>
          </a:solidFill>
        </p:spPr>
        <p:txBody>
          <a:bodyPr wrap="square" rtlCol="0">
            <a:spAutoFit/>
          </a:bodyPr>
          <a:lstStyle/>
          <a:p>
            <a:r>
              <a:rPr lang="en-US" sz="2400" b="1" dirty="0" smtClean="0">
                <a:solidFill>
                  <a:schemeClr val="bg1"/>
                </a:solidFill>
              </a:rPr>
              <a:t>Why</a:t>
            </a:r>
            <a:r>
              <a:rPr lang="en-US" sz="2400" b="1" baseline="0" dirty="0" smtClean="0">
                <a:solidFill>
                  <a:schemeClr val="bg1"/>
                </a:solidFill>
              </a:rPr>
              <a:t> It Is Important</a:t>
            </a:r>
            <a:r>
              <a:rPr lang="en-US" sz="2400" b="1" dirty="0" smtClean="0">
                <a:solidFill>
                  <a:schemeClr val="bg1"/>
                </a:solidFill>
              </a:rPr>
              <a:t>:</a:t>
            </a:r>
            <a:endParaRPr lang="en-US" sz="2400" b="1" dirty="0">
              <a:solidFill>
                <a:schemeClr val="bg1"/>
              </a:solidFill>
            </a:endParaRPr>
          </a:p>
        </p:txBody>
      </p:sp>
      <p:sp>
        <p:nvSpPr>
          <p:cNvPr id="6" name="TextBox 5"/>
          <p:cNvSpPr txBox="1"/>
          <p:nvPr/>
        </p:nvSpPr>
        <p:spPr>
          <a:xfrm>
            <a:off x="609600" y="2133600"/>
            <a:ext cx="8001000" cy="2308324"/>
          </a:xfrm>
          <a:prstGeom prst="rect">
            <a:avLst/>
          </a:prstGeom>
          <a:noFill/>
        </p:spPr>
        <p:txBody>
          <a:bodyPr wrap="square" rtlCol="0">
            <a:spAutoFit/>
          </a:bodyPr>
          <a:lstStyle/>
          <a:p>
            <a:pPr marL="285750" indent="-285750">
              <a:buFont typeface="Wingdings" pitchFamily="2" charset="2"/>
              <a:buChar char="§"/>
            </a:pPr>
            <a:r>
              <a:rPr lang="en-US" sz="2400" dirty="0" smtClean="0"/>
              <a:t>How to tell the difference between serious and less serious crimes</a:t>
            </a:r>
          </a:p>
          <a:p>
            <a:pPr marL="285750" indent="-285750">
              <a:buFont typeface="Wingdings" pitchFamily="2" charset="2"/>
              <a:buChar char="§"/>
            </a:pPr>
            <a:r>
              <a:rPr lang="en-US" sz="2400" dirty="0" smtClean="0"/>
              <a:t>How to explain the difference between state and federal criminal law</a:t>
            </a:r>
          </a:p>
          <a:p>
            <a:pPr marL="285750" indent="-285750">
              <a:buFont typeface="Wingdings" pitchFamily="2" charset="2"/>
              <a:buChar char="§"/>
            </a:pPr>
            <a:r>
              <a:rPr lang="en-US" sz="2400" dirty="0" smtClean="0"/>
              <a:t>How to explain the elements of a crime</a:t>
            </a:r>
          </a:p>
          <a:p>
            <a:pPr marL="285750" indent="-285750">
              <a:buFont typeface="Wingdings" pitchFamily="2" charset="2"/>
              <a:buChar char="§"/>
            </a:pPr>
            <a:r>
              <a:rPr lang="en-US" sz="2400" dirty="0" smtClean="0"/>
              <a:t>How to define the various defenses to criminal liability</a:t>
            </a:r>
          </a:p>
        </p:txBody>
      </p:sp>
      <p:sp>
        <p:nvSpPr>
          <p:cNvPr id="7" name="TextBox 6"/>
          <p:cNvSpPr txBox="1"/>
          <p:nvPr/>
        </p:nvSpPr>
        <p:spPr>
          <a:xfrm>
            <a:off x="669402" y="4953000"/>
            <a:ext cx="7712598" cy="1200329"/>
          </a:xfrm>
          <a:prstGeom prst="rect">
            <a:avLst/>
          </a:prstGeom>
          <a:noFill/>
        </p:spPr>
        <p:txBody>
          <a:bodyPr wrap="square" rtlCol="0">
            <a:spAutoFit/>
          </a:bodyPr>
          <a:lstStyle/>
          <a:p>
            <a:pPr marL="0" indent="0">
              <a:buFont typeface="Wingdings" pitchFamily="2" charset="2"/>
              <a:buNone/>
            </a:pPr>
            <a:r>
              <a:rPr lang="en-US" sz="2400" dirty="0" smtClean="0"/>
              <a:t>Learning the essence of criminal law, the types of crimes that can be committed, and the nature of criminal defense will help you understand our criminal justice system</a:t>
            </a:r>
          </a:p>
        </p:txBody>
      </p:sp>
    </p:spTree>
    <p:extLst>
      <p:ext uri="{BB962C8B-B14F-4D97-AF65-F5344CB8AC3E}">
        <p14:creationId xmlns:p14="http://schemas.microsoft.com/office/powerpoint/2010/main" val="15925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10</a:t>
            </a:fld>
            <a:endParaRPr lang="en-US" dirty="0"/>
          </a:p>
        </p:txBody>
      </p:sp>
      <p:sp>
        <p:nvSpPr>
          <p:cNvPr id="3" name="Content Placeholder 2"/>
          <p:cNvSpPr>
            <a:spLocks noGrp="1"/>
          </p:cNvSpPr>
          <p:nvPr>
            <p:ph idx="1"/>
          </p:nvPr>
        </p:nvSpPr>
        <p:spPr/>
        <p:txBody>
          <a:bodyPr/>
          <a:lstStyle/>
          <a:p>
            <a:pPr lvl="1"/>
            <a:r>
              <a:rPr lang="en-US" dirty="0" smtClean="0"/>
              <a:t>Self-Defense</a:t>
            </a:r>
          </a:p>
          <a:p>
            <a:pPr lvl="2"/>
            <a:r>
              <a:rPr lang="en-US" dirty="0" smtClean="0"/>
              <a:t>People can use force to protect themselves</a:t>
            </a:r>
            <a:r>
              <a:rPr lang="en-US" baseline="0" dirty="0" smtClean="0"/>
              <a:t> – must have good reason to do so.</a:t>
            </a:r>
          </a:p>
          <a:p>
            <a:pPr lvl="3"/>
            <a:r>
              <a:rPr lang="en-US" dirty="0" smtClean="0"/>
              <a:t>Must have attempted retreat</a:t>
            </a:r>
          </a:p>
          <a:p>
            <a:pPr lvl="3"/>
            <a:r>
              <a:rPr lang="en-US" dirty="0" smtClean="0"/>
              <a:t>If</a:t>
            </a:r>
            <a:r>
              <a:rPr lang="en-US" baseline="0" dirty="0" smtClean="0"/>
              <a:t> happens in their own home, no need for retreat</a:t>
            </a:r>
          </a:p>
          <a:p>
            <a:pPr lvl="3"/>
            <a:r>
              <a:rPr lang="en-US" baseline="0" dirty="0" smtClean="0"/>
              <a:t>Must show that they did not start the altercation</a:t>
            </a:r>
          </a:p>
          <a:p>
            <a:pPr lvl="3"/>
            <a:r>
              <a:rPr lang="en-US" baseline="0" dirty="0" smtClean="0"/>
              <a:t>Must show that they did not use excessive force to stop the attack</a:t>
            </a:r>
            <a:endParaRPr lang="en-US" dirty="0" smtClean="0"/>
          </a:p>
        </p:txBody>
      </p:sp>
    </p:spTree>
    <p:extLst>
      <p:ext uri="{BB962C8B-B14F-4D97-AF65-F5344CB8AC3E}">
        <p14:creationId xmlns:p14="http://schemas.microsoft.com/office/powerpoint/2010/main" val="42354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11</a:t>
            </a:fld>
            <a:endParaRPr lang="en-US" dirty="0"/>
          </a:p>
        </p:txBody>
      </p:sp>
      <p:sp>
        <p:nvSpPr>
          <p:cNvPr id="3" name="Content Placeholder 2"/>
          <p:cNvSpPr>
            <a:spLocks noGrp="1"/>
          </p:cNvSpPr>
          <p:nvPr>
            <p:ph idx="1"/>
          </p:nvPr>
        </p:nvSpPr>
        <p:spPr/>
        <p:txBody>
          <a:bodyPr/>
          <a:lstStyle/>
          <a:p>
            <a:pPr lvl="1"/>
            <a:r>
              <a:rPr lang="en-US" dirty="0" smtClean="0"/>
              <a:t>Defense</a:t>
            </a:r>
            <a:r>
              <a:rPr lang="en-US" baseline="0" dirty="0" smtClean="0"/>
              <a:t> of Family Members</a:t>
            </a:r>
          </a:p>
          <a:p>
            <a:pPr lvl="2"/>
            <a:r>
              <a:rPr lang="en-US" baseline="0" dirty="0" smtClean="0"/>
              <a:t>Most states will not punish actions of force used to rescue family members</a:t>
            </a:r>
          </a:p>
          <a:p>
            <a:pPr lvl="3"/>
            <a:r>
              <a:rPr lang="en-US" baseline="0" dirty="0" smtClean="0"/>
              <a:t>Rescuer must have a good reason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006" y="3265516"/>
            <a:ext cx="7175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3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12</a:t>
            </a:fld>
            <a:endParaRPr lang="en-US" dirty="0"/>
          </a:p>
        </p:txBody>
      </p:sp>
      <p:sp>
        <p:nvSpPr>
          <p:cNvPr id="3" name="Content Placeholder 2"/>
          <p:cNvSpPr>
            <a:spLocks noGrp="1"/>
          </p:cNvSpPr>
          <p:nvPr>
            <p:ph idx="1"/>
          </p:nvPr>
        </p:nvSpPr>
        <p:spPr/>
        <p:txBody>
          <a:bodyPr/>
          <a:lstStyle/>
          <a:p>
            <a:r>
              <a:rPr lang="en-US" dirty="0" smtClean="0"/>
              <a:t>Reviewing</a:t>
            </a:r>
            <a:r>
              <a:rPr lang="en-US" baseline="0" dirty="0" smtClean="0"/>
              <a:t> What You Learned</a:t>
            </a:r>
          </a:p>
          <a:p>
            <a:pPr lvl="1"/>
            <a:r>
              <a:rPr lang="en-US" dirty="0" smtClean="0"/>
              <a:t>What determines the difference</a:t>
            </a:r>
            <a:r>
              <a:rPr lang="en-US" baseline="0" dirty="0" smtClean="0"/>
              <a:t> between a felony and a misdemeanor?</a:t>
            </a:r>
          </a:p>
          <a:p>
            <a:pPr lvl="1"/>
            <a:r>
              <a:rPr lang="en-US" baseline="0" dirty="0" smtClean="0"/>
              <a:t>How do state and federal criminal law differ?</a:t>
            </a:r>
          </a:p>
          <a:p>
            <a:pPr lvl="1"/>
            <a:r>
              <a:rPr lang="en-US" baseline="0" dirty="0" smtClean="0"/>
              <a:t>What are the elements of a crime?</a:t>
            </a:r>
          </a:p>
          <a:p>
            <a:pPr lvl="1"/>
            <a:r>
              <a:rPr lang="en-US" baseline="0" dirty="0" smtClean="0"/>
              <a:t>What are the major criminal law defenses?</a:t>
            </a:r>
            <a:endParaRPr lang="en-US" dirty="0"/>
          </a:p>
        </p:txBody>
      </p:sp>
    </p:spTree>
    <p:extLst>
      <p:ext uri="{BB962C8B-B14F-4D97-AF65-F5344CB8AC3E}">
        <p14:creationId xmlns:p14="http://schemas.microsoft.com/office/powerpoint/2010/main" val="346846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pPr/>
              <a:t>13</a:t>
            </a:fld>
            <a:endParaRPr lang="en-US" dirty="0"/>
          </a:p>
        </p:txBody>
      </p:sp>
      <p:sp>
        <p:nvSpPr>
          <p:cNvPr id="3" name="Rectangle 2"/>
          <p:cNvSpPr/>
          <p:nvPr/>
        </p:nvSpPr>
        <p:spPr>
          <a:xfrm>
            <a:off x="840260" y="990600"/>
            <a:ext cx="3816686" cy="707886"/>
          </a:xfrm>
          <a:prstGeom prst="rect">
            <a:avLst/>
          </a:prstGeom>
          <a:noFill/>
        </p:spPr>
        <p:txBody>
          <a:bodyPr wrap="none" lIns="91440" tIns="45720" rIns="91440" bIns="45720">
            <a:spAutoFit/>
          </a:bodyPr>
          <a:lstStyle/>
          <a:p>
            <a:r>
              <a:rPr lang="en-US" sz="40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Particular Crimes</a:t>
            </a:r>
            <a:endParaRPr lang="en-US" sz="4000" b="1"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52400" y="1698486"/>
            <a:ext cx="2971800" cy="461665"/>
          </a:xfrm>
          <a:prstGeom prst="rect">
            <a:avLst/>
          </a:prstGeom>
          <a:solidFill>
            <a:srgbClr val="00B050"/>
          </a:solidFill>
        </p:spPr>
        <p:txBody>
          <a:bodyPr wrap="square" rtlCol="0">
            <a:spAutoFit/>
          </a:bodyPr>
          <a:lstStyle/>
          <a:p>
            <a:r>
              <a:rPr lang="en-US" sz="2400" b="1" dirty="0" smtClean="0">
                <a:solidFill>
                  <a:schemeClr val="bg1"/>
                </a:solidFill>
              </a:rPr>
              <a:t>What You Will Learn:</a:t>
            </a:r>
            <a:endParaRPr lang="en-US" sz="2400" b="1" dirty="0">
              <a:solidFill>
                <a:schemeClr val="bg1"/>
              </a:solidFill>
            </a:endParaRPr>
          </a:p>
        </p:txBody>
      </p:sp>
      <p:sp>
        <p:nvSpPr>
          <p:cNvPr id="5" name="TextBox 4"/>
          <p:cNvSpPr txBox="1"/>
          <p:nvPr/>
        </p:nvSpPr>
        <p:spPr>
          <a:xfrm>
            <a:off x="172656" y="4499752"/>
            <a:ext cx="3027744" cy="461665"/>
          </a:xfrm>
          <a:prstGeom prst="rect">
            <a:avLst/>
          </a:prstGeom>
          <a:solidFill>
            <a:srgbClr val="00B050"/>
          </a:solidFill>
        </p:spPr>
        <p:txBody>
          <a:bodyPr wrap="square" rtlCol="0">
            <a:spAutoFit/>
          </a:bodyPr>
          <a:lstStyle/>
          <a:p>
            <a:r>
              <a:rPr lang="en-US" sz="2400" b="1" dirty="0" smtClean="0">
                <a:solidFill>
                  <a:schemeClr val="bg1"/>
                </a:solidFill>
              </a:rPr>
              <a:t>Why</a:t>
            </a:r>
            <a:r>
              <a:rPr lang="en-US" sz="2400" b="1" baseline="0" dirty="0" smtClean="0">
                <a:solidFill>
                  <a:schemeClr val="bg1"/>
                </a:solidFill>
              </a:rPr>
              <a:t> It Is Important</a:t>
            </a:r>
            <a:r>
              <a:rPr lang="en-US" sz="2400" b="1" dirty="0" smtClean="0">
                <a:solidFill>
                  <a:schemeClr val="bg1"/>
                </a:solidFill>
              </a:rPr>
              <a:t>:</a:t>
            </a:r>
            <a:endParaRPr lang="en-US" sz="2400" b="1" dirty="0">
              <a:solidFill>
                <a:schemeClr val="bg1"/>
              </a:solidFill>
            </a:endParaRPr>
          </a:p>
        </p:txBody>
      </p:sp>
      <p:sp>
        <p:nvSpPr>
          <p:cNvPr id="6" name="TextBox 5"/>
          <p:cNvSpPr txBox="1"/>
          <p:nvPr/>
        </p:nvSpPr>
        <p:spPr>
          <a:xfrm>
            <a:off x="609600" y="2133600"/>
            <a:ext cx="8001000" cy="1938992"/>
          </a:xfrm>
          <a:prstGeom prst="rect">
            <a:avLst/>
          </a:prstGeom>
          <a:noFill/>
        </p:spPr>
        <p:txBody>
          <a:bodyPr wrap="square" rtlCol="0">
            <a:spAutoFit/>
          </a:bodyPr>
          <a:lstStyle/>
          <a:p>
            <a:pPr marL="285750" indent="-285750">
              <a:buFont typeface="Wingdings" pitchFamily="2" charset="2"/>
              <a:buChar char="§"/>
            </a:pPr>
            <a:r>
              <a:rPr lang="en-US" sz="2400" dirty="0" smtClean="0"/>
              <a:t>How to define major crimes against people</a:t>
            </a:r>
          </a:p>
          <a:p>
            <a:pPr marL="285750" indent="-285750">
              <a:buFont typeface="Wingdings" pitchFamily="2" charset="2"/>
              <a:buChar char="§"/>
            </a:pPr>
            <a:r>
              <a:rPr lang="en-US" sz="2400" dirty="0" smtClean="0"/>
              <a:t>How to define major crimes against property</a:t>
            </a:r>
          </a:p>
          <a:p>
            <a:pPr marL="285750" indent="-285750">
              <a:buFont typeface="Wingdings" pitchFamily="2" charset="2"/>
              <a:buChar char="§"/>
            </a:pPr>
            <a:r>
              <a:rPr lang="en-US" sz="2400" dirty="0" smtClean="0"/>
              <a:t>How to define major crimes that involve controlled substances</a:t>
            </a:r>
          </a:p>
          <a:p>
            <a:pPr marL="285750" indent="-285750">
              <a:buFont typeface="Wingdings" pitchFamily="2" charset="2"/>
              <a:buChar char="§"/>
            </a:pPr>
            <a:r>
              <a:rPr lang="en-US" sz="2400" dirty="0" smtClean="0"/>
              <a:t>How to define major crimes that involve computers</a:t>
            </a:r>
          </a:p>
        </p:txBody>
      </p:sp>
      <p:sp>
        <p:nvSpPr>
          <p:cNvPr id="7" name="TextBox 6"/>
          <p:cNvSpPr txBox="1"/>
          <p:nvPr/>
        </p:nvSpPr>
        <p:spPr>
          <a:xfrm>
            <a:off x="669402" y="4953000"/>
            <a:ext cx="6858000" cy="830997"/>
          </a:xfrm>
          <a:prstGeom prst="rect">
            <a:avLst/>
          </a:prstGeom>
          <a:noFill/>
        </p:spPr>
        <p:txBody>
          <a:bodyPr wrap="square" rtlCol="0">
            <a:spAutoFit/>
          </a:bodyPr>
          <a:lstStyle/>
          <a:p>
            <a:pPr marL="0" indent="0">
              <a:buFont typeface="Wingdings" pitchFamily="2" charset="2"/>
              <a:buNone/>
            </a:pPr>
            <a:r>
              <a:rPr lang="en-US" sz="2400" dirty="0" smtClean="0"/>
              <a:t>Learning how to distinguish among various crimes will help you understand criminal liability</a:t>
            </a:r>
          </a:p>
        </p:txBody>
      </p:sp>
    </p:spTree>
    <p:extLst>
      <p:ext uri="{BB962C8B-B14F-4D97-AF65-F5344CB8AC3E}">
        <p14:creationId xmlns:p14="http://schemas.microsoft.com/office/powerpoint/2010/main" val="552207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14</a:t>
            </a:fld>
            <a:endParaRPr lang="en-US"/>
          </a:p>
        </p:txBody>
      </p:sp>
      <p:sp>
        <p:nvSpPr>
          <p:cNvPr id="4" name="Content Placeholder 3"/>
          <p:cNvSpPr>
            <a:spLocks noGrp="1"/>
          </p:cNvSpPr>
          <p:nvPr>
            <p:ph idx="4294967295"/>
          </p:nvPr>
        </p:nvSpPr>
        <p:spPr>
          <a:xfrm>
            <a:off x="762000" y="1219200"/>
            <a:ext cx="8382000" cy="5486400"/>
          </a:xfrm>
        </p:spPr>
        <p:txBody>
          <a:bodyPr>
            <a:normAutofit/>
          </a:bodyPr>
          <a:lstStyle/>
          <a:p>
            <a:r>
              <a:rPr lang="en-US" dirty="0" smtClean="0"/>
              <a:t>Crimes</a:t>
            </a:r>
            <a:r>
              <a:rPr lang="en-US" baseline="0" dirty="0" smtClean="0"/>
              <a:t> Against People</a:t>
            </a:r>
          </a:p>
          <a:p>
            <a:pPr lvl="1"/>
            <a:r>
              <a:rPr lang="en-US" dirty="0" smtClean="0"/>
              <a:t>Murder</a:t>
            </a:r>
          </a:p>
          <a:p>
            <a:pPr lvl="2"/>
            <a:r>
              <a:rPr lang="en-US" dirty="0" smtClean="0"/>
              <a:t>The unlawful killing of another human being</a:t>
            </a:r>
            <a:r>
              <a:rPr lang="en-US" baseline="0" dirty="0" smtClean="0"/>
              <a:t> with malice aforethought or intent</a:t>
            </a:r>
          </a:p>
          <a:p>
            <a:pPr lvl="3"/>
            <a:r>
              <a:rPr lang="en-US" dirty="0" smtClean="0"/>
              <a:t>First-degree</a:t>
            </a:r>
            <a:r>
              <a:rPr lang="en-US" baseline="0" dirty="0" smtClean="0"/>
              <a:t> – thinking about or planning in advance</a:t>
            </a:r>
          </a:p>
          <a:p>
            <a:pPr lvl="3"/>
            <a:r>
              <a:rPr lang="en-US" baseline="0" dirty="0" smtClean="0"/>
              <a:t>Second-degree – if no certain conditions apply</a:t>
            </a:r>
            <a:endParaRPr lang="en-US" dirty="0" smtClean="0"/>
          </a:p>
          <a:p>
            <a:pPr lvl="1"/>
            <a:r>
              <a:rPr lang="en-US" dirty="0" smtClean="0"/>
              <a:t>Manslaughter</a:t>
            </a:r>
          </a:p>
          <a:p>
            <a:pPr lvl="2"/>
            <a:r>
              <a:rPr lang="en-US" dirty="0" smtClean="0"/>
              <a:t>The</a:t>
            </a:r>
            <a:r>
              <a:rPr lang="en-US" baseline="0" dirty="0" smtClean="0"/>
              <a:t> unlawful killing of an other human being WITHOUT malice aforethought</a:t>
            </a:r>
          </a:p>
          <a:p>
            <a:pPr lvl="3"/>
            <a:r>
              <a:rPr lang="en-US" dirty="0" smtClean="0"/>
              <a:t>Voluntary – intent / </a:t>
            </a:r>
            <a:r>
              <a:rPr lang="en-US" baseline="0" dirty="0" smtClean="0"/>
              <a:t>suddenly / upset</a:t>
            </a:r>
          </a:p>
          <a:p>
            <a:pPr lvl="3"/>
            <a:r>
              <a:rPr lang="en-US" baseline="0" dirty="0" smtClean="0"/>
              <a:t>Involuntary – accidental with no intent</a:t>
            </a:r>
            <a:endParaRPr lang="en-US" dirty="0" smtClean="0"/>
          </a:p>
          <a:p>
            <a:pPr lvl="1"/>
            <a:endParaRPr lang="en-US" dirty="0" smtClean="0"/>
          </a:p>
        </p:txBody>
      </p:sp>
    </p:spTree>
    <p:extLst>
      <p:ext uri="{BB962C8B-B14F-4D97-AF65-F5344CB8AC3E}">
        <p14:creationId xmlns:p14="http://schemas.microsoft.com/office/powerpoint/2010/main" val="35040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15</a:t>
            </a:fld>
            <a:endParaRPr lang="en-US"/>
          </a:p>
        </p:txBody>
      </p:sp>
      <p:sp>
        <p:nvSpPr>
          <p:cNvPr id="3" name="Text Placeholder 2"/>
          <p:cNvSpPr>
            <a:spLocks noGrp="1"/>
          </p:cNvSpPr>
          <p:nvPr>
            <p:ph type="body" idx="4294967295"/>
          </p:nvPr>
        </p:nvSpPr>
        <p:spPr/>
        <p:txBody>
          <a:bodyPr/>
          <a:lstStyle/>
          <a:p>
            <a:pPr lvl="1"/>
            <a:r>
              <a:rPr lang="en-US" dirty="0" smtClean="0"/>
              <a:t>Assault and Battery</a:t>
            </a:r>
          </a:p>
          <a:p>
            <a:pPr lvl="2"/>
            <a:r>
              <a:rPr lang="en-US" dirty="0" smtClean="0"/>
              <a:t>Assault – is the attempt</a:t>
            </a:r>
            <a:r>
              <a:rPr lang="en-US" baseline="0" dirty="0" smtClean="0"/>
              <a:t> to commit battery</a:t>
            </a:r>
          </a:p>
          <a:p>
            <a:pPr lvl="2"/>
            <a:endParaRPr lang="en-US" dirty="0" smtClean="0"/>
          </a:p>
          <a:p>
            <a:pPr lvl="2"/>
            <a:r>
              <a:rPr lang="en-US" dirty="0" smtClean="0"/>
              <a:t>Battery – involves force by hand or weapon</a:t>
            </a:r>
          </a:p>
          <a:p>
            <a:pPr lvl="3"/>
            <a:r>
              <a:rPr lang="en-US" dirty="0" smtClean="0"/>
              <a:t>Requires criminal intent or reckless behavior</a:t>
            </a:r>
          </a:p>
          <a:p>
            <a:pPr lvl="3"/>
            <a:endParaRPr lang="en-US" dirty="0" smtClean="0"/>
          </a:p>
          <a:p>
            <a:pPr lvl="2"/>
            <a:r>
              <a:rPr lang="en-US" dirty="0" smtClean="0"/>
              <a:t>Simple vs. Aggravated</a:t>
            </a:r>
          </a:p>
          <a:p>
            <a:pPr lvl="1"/>
            <a:endParaRPr lang="en-US" dirty="0" smtClean="0"/>
          </a:p>
        </p:txBody>
      </p:sp>
    </p:spTree>
    <p:extLst>
      <p:ext uri="{BB962C8B-B14F-4D97-AF65-F5344CB8AC3E}">
        <p14:creationId xmlns:p14="http://schemas.microsoft.com/office/powerpoint/2010/main" val="18166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16</a:t>
            </a:fld>
            <a:endParaRPr lang="en-US"/>
          </a:p>
        </p:txBody>
      </p:sp>
      <p:sp>
        <p:nvSpPr>
          <p:cNvPr id="3" name="Text Placeholder 2"/>
          <p:cNvSpPr>
            <a:spLocks noGrp="1"/>
          </p:cNvSpPr>
          <p:nvPr>
            <p:ph type="body" idx="4294967295"/>
          </p:nvPr>
        </p:nvSpPr>
        <p:spPr/>
        <p:txBody>
          <a:bodyPr/>
          <a:lstStyle/>
          <a:p>
            <a:pPr lvl="1"/>
            <a:r>
              <a:rPr lang="en-US" dirty="0" smtClean="0"/>
              <a:t>Kidnapping</a:t>
            </a:r>
          </a:p>
          <a:p>
            <a:pPr lvl="2"/>
            <a:r>
              <a:rPr lang="en-US" dirty="0" smtClean="0"/>
              <a:t>Is the removal or restraint of a person against their</a:t>
            </a:r>
            <a:r>
              <a:rPr lang="en-US" baseline="0" dirty="0" smtClean="0"/>
              <a:t> will</a:t>
            </a:r>
          </a:p>
          <a:p>
            <a:pPr lvl="2"/>
            <a:r>
              <a:rPr lang="en-US" baseline="0" dirty="0" smtClean="0"/>
              <a:t>Imprisonment for ransom, torture, rape or to commit a felony</a:t>
            </a:r>
          </a:p>
          <a:p>
            <a:pPr marL="914400" lvl="2" indent="0">
              <a:buNone/>
            </a:pPr>
            <a:endParaRPr lang="en-US" dirty="0" smtClean="0"/>
          </a:p>
          <a:p>
            <a:pPr lvl="1"/>
            <a:endParaRPr lang="en-US" dirty="0" smtClean="0"/>
          </a:p>
        </p:txBody>
      </p:sp>
      <p:pic>
        <p:nvPicPr>
          <p:cNvPr id="1026" name="Picture 2" descr="http://t0.gstatic.com/images?q=tbn:ANd9GcTUdDMzbpU766ojZzSFH7Yw0SekwoaUKFqlQu2XUdFsO0tLthRn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486" y="3233737"/>
            <a:ext cx="3957690"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9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17</a:t>
            </a:fld>
            <a:endParaRPr lang="en-US"/>
          </a:p>
        </p:txBody>
      </p:sp>
      <p:sp>
        <p:nvSpPr>
          <p:cNvPr id="3" name="Text Placeholder 2"/>
          <p:cNvSpPr>
            <a:spLocks noGrp="1"/>
          </p:cNvSpPr>
          <p:nvPr>
            <p:ph type="body" idx="4294967295"/>
          </p:nvPr>
        </p:nvSpPr>
        <p:spPr/>
        <p:txBody>
          <a:bodyPr/>
          <a:lstStyle/>
          <a:p>
            <a:pPr lvl="1"/>
            <a:r>
              <a:rPr lang="en-US" dirty="0" smtClean="0"/>
              <a:t>Sex</a:t>
            </a:r>
            <a:r>
              <a:rPr lang="en-US" baseline="0" dirty="0" smtClean="0"/>
              <a:t> Offenses</a:t>
            </a:r>
          </a:p>
          <a:p>
            <a:pPr lvl="2"/>
            <a:r>
              <a:rPr lang="en-US" baseline="0" dirty="0" smtClean="0"/>
              <a:t>Male forcing a female to have sex</a:t>
            </a:r>
          </a:p>
          <a:p>
            <a:pPr lvl="2"/>
            <a:r>
              <a:rPr lang="en-US" baseline="0" dirty="0" smtClean="0"/>
              <a:t>Male having sex with an underage female</a:t>
            </a:r>
          </a:p>
          <a:p>
            <a:pPr lvl="2"/>
            <a:r>
              <a:rPr lang="en-US" baseline="0" dirty="0" smtClean="0"/>
              <a:t>Today, includes other types of sexual misconduct</a:t>
            </a:r>
          </a:p>
          <a:p>
            <a:pPr lvl="2"/>
            <a:r>
              <a:rPr lang="en-US" baseline="0" dirty="0" smtClean="0"/>
              <a:t>Statutes defining rape do not specify the age of the offender</a:t>
            </a:r>
          </a:p>
          <a:p>
            <a:pPr lvl="2"/>
            <a:r>
              <a:rPr lang="en-US" baseline="0" dirty="0" smtClean="0"/>
              <a:t>Date or acquaintance rape</a:t>
            </a:r>
          </a:p>
          <a:p>
            <a:pPr lvl="2"/>
            <a:endParaRPr lang="en-US" baseline="0" dirty="0" smtClean="0"/>
          </a:p>
          <a:p>
            <a:pPr lvl="2"/>
            <a:r>
              <a:rPr lang="en-US" baseline="0" dirty="0" smtClean="0"/>
              <a:t>Victims are physically, emotionally and psychologically</a:t>
            </a:r>
          </a:p>
          <a:p>
            <a:pPr lvl="2"/>
            <a:r>
              <a:rPr lang="en-US" baseline="0" dirty="0" smtClean="0"/>
              <a:t>Sex offenses have very serious penalties</a:t>
            </a:r>
          </a:p>
          <a:p>
            <a:pPr lvl="1"/>
            <a:endParaRPr lang="en-US" baseline="0" dirty="0" smtClean="0"/>
          </a:p>
        </p:txBody>
      </p:sp>
    </p:spTree>
    <p:extLst>
      <p:ext uri="{BB962C8B-B14F-4D97-AF65-F5344CB8AC3E}">
        <p14:creationId xmlns:p14="http://schemas.microsoft.com/office/powerpoint/2010/main" val="316563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18</a:t>
            </a:fld>
            <a:endParaRPr lang="en-US"/>
          </a:p>
        </p:txBody>
      </p:sp>
      <p:sp>
        <p:nvSpPr>
          <p:cNvPr id="3" name="Text Placeholder 2"/>
          <p:cNvSpPr>
            <a:spLocks noGrp="1"/>
          </p:cNvSpPr>
          <p:nvPr>
            <p:ph type="body" idx="4294967295"/>
          </p:nvPr>
        </p:nvSpPr>
        <p:spPr/>
        <p:txBody>
          <a:bodyPr/>
          <a:lstStyle/>
          <a:p>
            <a:pPr lvl="1"/>
            <a:r>
              <a:rPr lang="en-US" baseline="0" dirty="0" smtClean="0"/>
              <a:t>Domestic Violence</a:t>
            </a:r>
          </a:p>
          <a:p>
            <a:pPr lvl="2"/>
            <a:r>
              <a:rPr lang="en-US" baseline="0" dirty="0" smtClean="0"/>
              <a:t>Is any reckless form of physical or mental abuse within a family or household.</a:t>
            </a:r>
          </a:p>
          <a:p>
            <a:pPr lvl="2"/>
            <a:r>
              <a:rPr lang="en-US" baseline="0" dirty="0" smtClean="0"/>
              <a:t>Child endangering and child abuse statutes</a:t>
            </a:r>
          </a:p>
          <a:p>
            <a:pPr lvl="3"/>
            <a:r>
              <a:rPr lang="en-US" baseline="0" dirty="0" smtClean="0"/>
              <a:t>Laws in place to protect and/or move children</a:t>
            </a:r>
          </a:p>
          <a:p>
            <a:pPr lvl="3"/>
            <a:r>
              <a:rPr lang="en-US" baseline="0" dirty="0" smtClean="0"/>
              <a:t>Punishment for the abusers</a:t>
            </a:r>
          </a:p>
          <a:p>
            <a:pPr lvl="2"/>
            <a:r>
              <a:rPr lang="en-US" baseline="0" dirty="0" smtClean="0"/>
              <a:t>Spouses are protected and have places they may go.</a:t>
            </a:r>
          </a:p>
          <a:p>
            <a:pPr lvl="3"/>
            <a:r>
              <a:rPr lang="en-US" baseline="0" dirty="0" smtClean="0"/>
              <a:t>Protective orders enforced by the local police</a:t>
            </a:r>
          </a:p>
        </p:txBody>
      </p:sp>
    </p:spTree>
    <p:extLst>
      <p:ext uri="{BB962C8B-B14F-4D97-AF65-F5344CB8AC3E}">
        <p14:creationId xmlns:p14="http://schemas.microsoft.com/office/powerpoint/2010/main" val="3642877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19</a:t>
            </a:fld>
            <a:endParaRPr lang="en-US"/>
          </a:p>
        </p:txBody>
      </p:sp>
      <p:sp>
        <p:nvSpPr>
          <p:cNvPr id="3" name="Text Placeholder 2"/>
          <p:cNvSpPr>
            <a:spLocks noGrp="1"/>
          </p:cNvSpPr>
          <p:nvPr>
            <p:ph type="body" idx="4294967295"/>
          </p:nvPr>
        </p:nvSpPr>
        <p:spPr/>
        <p:txBody>
          <a:bodyPr/>
          <a:lstStyle/>
          <a:p>
            <a:pPr lvl="1"/>
            <a:r>
              <a:rPr lang="en-US" baseline="0" dirty="0" smtClean="0"/>
              <a:t>Hate Crimes</a:t>
            </a:r>
          </a:p>
          <a:p>
            <a:pPr lvl="2"/>
            <a:r>
              <a:rPr lang="en-US" dirty="0" smtClean="0"/>
              <a:t>Use of symbols, writing, pictures,</a:t>
            </a:r>
            <a:r>
              <a:rPr lang="en-US" baseline="0" dirty="0" smtClean="0"/>
              <a:t> or spoken words to cause fear</a:t>
            </a:r>
          </a:p>
          <a:p>
            <a:pPr lvl="2"/>
            <a:r>
              <a:rPr lang="en-US" baseline="0" dirty="0" smtClean="0"/>
              <a:t>Actions are referred to as hate crimes or hate speech</a:t>
            </a:r>
          </a:p>
          <a:p>
            <a:pPr lvl="3"/>
            <a:r>
              <a:rPr lang="en-US" dirty="0" smtClean="0"/>
              <a:t>Statutes drafted narrowly</a:t>
            </a:r>
            <a:r>
              <a:rPr lang="en-US" baseline="0" dirty="0" smtClean="0"/>
              <a:t> – must not specify the content</a:t>
            </a:r>
          </a:p>
          <a:p>
            <a:pPr lvl="3"/>
            <a:endParaRPr lang="en-US" baseline="0" dirty="0" smtClean="0"/>
          </a:p>
          <a:p>
            <a:pPr lvl="2"/>
            <a:r>
              <a:rPr lang="en-US" dirty="0" smtClean="0"/>
              <a:t>Legislature can pass a statute that outlaws</a:t>
            </a:r>
            <a:r>
              <a:rPr lang="en-US" baseline="0" dirty="0" smtClean="0"/>
              <a:t> language or symbols that rouse fear or outrage</a:t>
            </a:r>
            <a:endParaRPr lang="en-US" dirty="0"/>
          </a:p>
        </p:txBody>
      </p:sp>
      <p:pic>
        <p:nvPicPr>
          <p:cNvPr id="2050" name="Picture 2" descr="http://t2.gstatic.com/images?q=tbn:ANd9GcQ3Vj_Rr7WRlnXQ-DP0V0QRsbrpaiZhM60YrHF2lfT-aWHdWdhB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122" y="4191000"/>
            <a:ext cx="2727066"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5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2</a:t>
            </a:fld>
            <a:endParaRPr lang="en-US" dirty="0"/>
          </a:p>
        </p:txBody>
      </p:sp>
      <p:sp>
        <p:nvSpPr>
          <p:cNvPr id="4" name="Content Placeholder 3"/>
          <p:cNvSpPr>
            <a:spLocks noGrp="1"/>
          </p:cNvSpPr>
          <p:nvPr>
            <p:ph idx="1"/>
          </p:nvPr>
        </p:nvSpPr>
        <p:spPr/>
        <p:txBody>
          <a:bodyPr>
            <a:normAutofit/>
          </a:bodyPr>
          <a:lstStyle/>
          <a:p>
            <a:r>
              <a:rPr lang="en-US" dirty="0" smtClean="0"/>
              <a:t>Classifications</a:t>
            </a:r>
            <a:r>
              <a:rPr lang="en-US" baseline="0" dirty="0" smtClean="0"/>
              <a:t> of Crimes</a:t>
            </a:r>
          </a:p>
          <a:p>
            <a:pPr lvl="2"/>
            <a:r>
              <a:rPr lang="en-US" dirty="0" smtClean="0"/>
              <a:t>A crime</a:t>
            </a:r>
            <a:r>
              <a:rPr lang="en-US" baseline="0" dirty="0" smtClean="0"/>
              <a:t> is an act against the public good</a:t>
            </a:r>
          </a:p>
          <a:p>
            <a:pPr lvl="2"/>
            <a:r>
              <a:rPr lang="en-US" baseline="0" dirty="0" smtClean="0"/>
              <a:t>Laws detail crimes and provide punishments</a:t>
            </a:r>
            <a:endParaRPr lang="en-US" dirty="0" smtClean="0"/>
          </a:p>
          <a:p>
            <a:pPr lvl="1"/>
            <a:r>
              <a:rPr lang="en-US" dirty="0" smtClean="0"/>
              <a:t>Felonies</a:t>
            </a:r>
          </a:p>
          <a:p>
            <a:pPr lvl="2"/>
            <a:r>
              <a:rPr lang="en-US" dirty="0" smtClean="0"/>
              <a:t>Major crimes that are punishable by imprisonment</a:t>
            </a:r>
            <a:r>
              <a:rPr lang="en-US" baseline="0" dirty="0" smtClean="0"/>
              <a:t> or death</a:t>
            </a:r>
          </a:p>
          <a:p>
            <a:pPr lvl="2"/>
            <a:r>
              <a:rPr lang="en-US" baseline="0" dirty="0" smtClean="0"/>
              <a:t>Murder, manslaughter, burglary, robbery, and arson</a:t>
            </a:r>
            <a:endParaRPr lang="en-US" dirty="0" smtClean="0"/>
          </a:p>
          <a:p>
            <a:pPr lvl="1"/>
            <a:r>
              <a:rPr lang="en-US" dirty="0" smtClean="0"/>
              <a:t>Misdemeanors</a:t>
            </a:r>
          </a:p>
          <a:p>
            <a:pPr lvl="2"/>
            <a:r>
              <a:rPr lang="en-US" dirty="0" smtClean="0"/>
              <a:t>Less serious crime</a:t>
            </a:r>
            <a:r>
              <a:rPr lang="en-US" baseline="0" dirty="0" smtClean="0"/>
              <a:t> with a less severe penalty</a:t>
            </a:r>
          </a:p>
          <a:p>
            <a:pPr lvl="2"/>
            <a:r>
              <a:rPr lang="en-US" baseline="0" dirty="0" smtClean="0"/>
              <a:t>Driving w/o a license, leaving the scene of an accident</a:t>
            </a:r>
          </a:p>
          <a:p>
            <a:pPr lvl="2"/>
            <a:r>
              <a:rPr lang="en-US" baseline="0" dirty="0" smtClean="0"/>
              <a:t>Petty offenses like traffic tickets and parking violations</a:t>
            </a:r>
          </a:p>
        </p:txBody>
      </p:sp>
    </p:spTree>
    <p:extLst>
      <p:ext uri="{BB962C8B-B14F-4D97-AF65-F5344CB8AC3E}">
        <p14:creationId xmlns:p14="http://schemas.microsoft.com/office/powerpoint/2010/main" val="4163131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20</a:t>
            </a:fld>
            <a:endParaRPr lang="en-US"/>
          </a:p>
        </p:txBody>
      </p:sp>
      <p:sp>
        <p:nvSpPr>
          <p:cNvPr id="3" name="Text Placeholder 2"/>
          <p:cNvSpPr>
            <a:spLocks noGrp="1"/>
          </p:cNvSpPr>
          <p:nvPr>
            <p:ph type="body" idx="4294967295"/>
          </p:nvPr>
        </p:nvSpPr>
        <p:spPr/>
        <p:txBody>
          <a:bodyPr>
            <a:normAutofit/>
          </a:bodyPr>
          <a:lstStyle/>
          <a:p>
            <a:pPr lvl="0"/>
            <a:r>
              <a:rPr lang="en-US" dirty="0" smtClean="0"/>
              <a:t>Crimes Against Property</a:t>
            </a:r>
          </a:p>
          <a:p>
            <a:pPr lvl="1"/>
            <a:r>
              <a:rPr lang="en-US" dirty="0" smtClean="0"/>
              <a:t>Can be classified</a:t>
            </a:r>
            <a:r>
              <a:rPr lang="en-US" baseline="0" dirty="0" smtClean="0"/>
              <a:t> as felonies or misdemeanors, depending on the severity</a:t>
            </a:r>
            <a:endParaRPr lang="en-US" dirty="0" smtClean="0"/>
          </a:p>
          <a:p>
            <a:pPr lvl="0"/>
            <a:endParaRPr lang="en-US" dirty="0" smtClean="0"/>
          </a:p>
        </p:txBody>
      </p:sp>
    </p:spTree>
    <p:extLst>
      <p:ext uri="{BB962C8B-B14F-4D97-AF65-F5344CB8AC3E}">
        <p14:creationId xmlns:p14="http://schemas.microsoft.com/office/powerpoint/2010/main" val="288834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21</a:t>
            </a:fld>
            <a:endParaRPr lang="en-US"/>
          </a:p>
        </p:txBody>
      </p:sp>
      <p:sp>
        <p:nvSpPr>
          <p:cNvPr id="3" name="Text Placeholder 2"/>
          <p:cNvSpPr>
            <a:spLocks noGrp="1"/>
          </p:cNvSpPr>
          <p:nvPr>
            <p:ph type="body" idx="4294967295"/>
          </p:nvPr>
        </p:nvSpPr>
        <p:spPr/>
        <p:txBody>
          <a:bodyPr>
            <a:normAutofit/>
          </a:bodyPr>
          <a:lstStyle/>
          <a:p>
            <a:pPr lvl="1"/>
            <a:r>
              <a:rPr lang="en-US" dirty="0" smtClean="0"/>
              <a:t>Burglary</a:t>
            </a:r>
          </a:p>
          <a:p>
            <a:pPr lvl="2"/>
            <a:r>
              <a:rPr lang="en-US" dirty="0" smtClean="0"/>
              <a:t>Defined as the breaking and entering of a dwelling house at night</a:t>
            </a:r>
            <a:r>
              <a:rPr lang="en-US" baseline="0" dirty="0" smtClean="0"/>
              <a:t> with the intent to commit a felony</a:t>
            </a:r>
          </a:p>
          <a:p>
            <a:pPr lvl="3"/>
            <a:r>
              <a:rPr lang="en-US" dirty="0" smtClean="0"/>
              <a:t>Expanded to include daytime</a:t>
            </a:r>
            <a:r>
              <a:rPr lang="en-US" baseline="0" dirty="0" smtClean="0"/>
              <a:t> and places other than homes and with the intent of a misdemeanor.</a:t>
            </a:r>
          </a:p>
          <a:p>
            <a:pPr lvl="3"/>
            <a:r>
              <a:rPr lang="en-US" baseline="0" dirty="0" smtClean="0"/>
              <a:t>If any part of the definition can not be proven, the defendant cannot be found guilty</a:t>
            </a:r>
            <a:endParaRPr lang="en-US" dirty="0" smtClean="0"/>
          </a:p>
          <a:p>
            <a:pPr lvl="2"/>
            <a:r>
              <a:rPr lang="en-US" dirty="0" smtClean="0"/>
              <a:t>Example</a:t>
            </a:r>
            <a:r>
              <a:rPr lang="en-US" baseline="0" dirty="0" smtClean="0"/>
              <a:t> - </a:t>
            </a:r>
            <a:r>
              <a:rPr lang="en-US" baseline="0" dirty="0" smtClean="0">
                <a:solidFill>
                  <a:schemeClr val="tx1"/>
                </a:solidFill>
              </a:rPr>
              <a:t>Todd was jogging by a house with a partially open window. He raised the window and climbed in and stole a pair of shoes. A neighbor saw him and called the police, who then arrested him and charged him with burglary. </a:t>
            </a:r>
            <a:endParaRPr lang="en-US" dirty="0" smtClean="0"/>
          </a:p>
          <a:p>
            <a:pPr lvl="2"/>
            <a:endParaRPr lang="en-US" dirty="0" smtClean="0"/>
          </a:p>
        </p:txBody>
      </p:sp>
    </p:spTree>
    <p:extLst>
      <p:ext uri="{BB962C8B-B14F-4D97-AF65-F5344CB8AC3E}">
        <p14:creationId xmlns:p14="http://schemas.microsoft.com/office/powerpoint/2010/main" val="42606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22</a:t>
            </a:fld>
            <a:endParaRPr lang="en-US"/>
          </a:p>
        </p:txBody>
      </p:sp>
      <p:sp>
        <p:nvSpPr>
          <p:cNvPr id="3" name="Text Placeholder 2"/>
          <p:cNvSpPr>
            <a:spLocks noGrp="1"/>
          </p:cNvSpPr>
          <p:nvPr>
            <p:ph type="body" idx="4294967295"/>
          </p:nvPr>
        </p:nvSpPr>
        <p:spPr/>
        <p:txBody>
          <a:bodyPr/>
          <a:lstStyle/>
          <a:p>
            <a:pPr lvl="1"/>
            <a:r>
              <a:rPr lang="en-US" dirty="0" smtClean="0"/>
              <a:t>Larceny</a:t>
            </a:r>
          </a:p>
          <a:p>
            <a:pPr lvl="2"/>
            <a:r>
              <a:rPr lang="en-US" dirty="0" smtClean="0"/>
              <a:t>The legal term</a:t>
            </a:r>
            <a:r>
              <a:rPr lang="en-US" baseline="0" dirty="0" smtClean="0"/>
              <a:t> for stealing</a:t>
            </a:r>
          </a:p>
          <a:p>
            <a:pPr lvl="3"/>
            <a:r>
              <a:rPr lang="en-US" dirty="0" smtClean="0"/>
              <a:t>Petty or Grand depending on the value of the property taken - $300 is the magic number</a:t>
            </a:r>
          </a:p>
          <a:p>
            <a:pPr lvl="1" rtl="0" eaLnBrk="1" latinLnBrk="0" hangingPunct="1"/>
            <a:endParaRPr lang="en-US" sz="2800" kern="1200" dirty="0" smtClean="0">
              <a:solidFill>
                <a:srgbClr val="0070C0"/>
              </a:solidFill>
              <a:effectLst/>
              <a:latin typeface="+mn-lt"/>
              <a:ea typeface="+mn-ea"/>
              <a:cs typeface="+mn-cs"/>
            </a:endParaRPr>
          </a:p>
          <a:p>
            <a:pPr lvl="1" rtl="0" eaLnBrk="1" latinLnBrk="0" hangingPunct="1"/>
            <a:endParaRPr lang="en-US" sz="2800" kern="1200" dirty="0" smtClean="0">
              <a:solidFill>
                <a:srgbClr val="0070C0"/>
              </a:solidFill>
              <a:effectLst/>
              <a:latin typeface="+mn-lt"/>
              <a:ea typeface="+mn-ea"/>
              <a:cs typeface="+mn-cs"/>
            </a:endParaRPr>
          </a:p>
          <a:p>
            <a:pPr lvl="1" rtl="0" eaLnBrk="1" latinLnBrk="0" hangingPunct="1"/>
            <a:r>
              <a:rPr lang="en-US" sz="2800" kern="1200" dirty="0" smtClean="0">
                <a:solidFill>
                  <a:srgbClr val="0070C0"/>
                </a:solidFill>
                <a:effectLst/>
                <a:latin typeface="+mn-lt"/>
                <a:ea typeface="+mn-ea"/>
                <a:cs typeface="+mn-cs"/>
              </a:rPr>
              <a:t>Robbery</a:t>
            </a:r>
          </a:p>
          <a:p>
            <a:pPr lvl="2" rtl="0" eaLnBrk="1" latinLnBrk="0" hangingPunct="1"/>
            <a:r>
              <a:rPr lang="en-US" sz="2400" dirty="0" smtClean="0">
                <a:effectLst/>
              </a:rPr>
              <a:t>The taking of pr</a:t>
            </a:r>
            <a:r>
              <a:rPr lang="en-US" sz="2400" baseline="0" dirty="0" smtClean="0">
                <a:effectLst/>
              </a:rPr>
              <a:t>operty by force</a:t>
            </a:r>
          </a:p>
          <a:p>
            <a:pPr lvl="2" rtl="0" eaLnBrk="1" latinLnBrk="0" hangingPunct="1"/>
            <a:r>
              <a:rPr lang="en-US" sz="2400" baseline="0" dirty="0" smtClean="0">
                <a:effectLst/>
              </a:rPr>
              <a:t>Carries a greater penalty</a:t>
            </a:r>
            <a:endParaRPr lang="en-US" sz="2400" dirty="0" smtClean="0">
              <a:effectLst/>
            </a:endParaRPr>
          </a:p>
          <a:p>
            <a:pPr lvl="2" rtl="0" eaLnBrk="1" latinLnBrk="0" hangingPunct="1"/>
            <a:r>
              <a:rPr lang="en-US" sz="2400" kern="1200" dirty="0" smtClean="0">
                <a:solidFill>
                  <a:srgbClr val="00B050"/>
                </a:solidFill>
                <a:effectLst/>
                <a:latin typeface="+mn-lt"/>
                <a:ea typeface="+mn-ea"/>
                <a:cs typeface="+mn-cs"/>
              </a:rPr>
              <a:t>Example </a:t>
            </a:r>
            <a:r>
              <a:rPr lang="en-US" sz="2400" kern="1200" dirty="0" smtClean="0">
                <a:solidFill>
                  <a:schemeClr val="tx1"/>
                </a:solidFill>
                <a:effectLst/>
                <a:latin typeface="+mn-lt"/>
                <a:ea typeface="+mn-ea"/>
                <a:cs typeface="+mn-cs"/>
              </a:rPr>
              <a:t>–</a:t>
            </a:r>
            <a:r>
              <a:rPr lang="en-US" sz="2400" kern="1200" baseline="0" dirty="0" smtClean="0">
                <a:solidFill>
                  <a:schemeClr val="tx1"/>
                </a:solidFill>
                <a:effectLst/>
                <a:latin typeface="+mn-lt"/>
                <a:ea typeface="+mn-ea"/>
                <a:cs typeface="+mn-cs"/>
              </a:rPr>
              <a:t> someone comes into a store, points a gun at the cashier and demand money. This would be considered armed robbery.</a:t>
            </a:r>
            <a:endParaRPr lang="en-US" dirty="0" smtClean="0">
              <a:solidFill>
                <a:srgbClr val="00B050"/>
              </a:solidFill>
              <a:effectLst/>
            </a:endParaRPr>
          </a:p>
          <a:p>
            <a:pPr lvl="1"/>
            <a:endParaRPr lang="en-US" dirty="0" smtClean="0"/>
          </a:p>
        </p:txBody>
      </p:sp>
      <p:sp>
        <p:nvSpPr>
          <p:cNvPr id="4" name="AutoShape 2" descr="data:image/jpeg;base64,/9j/4AAQSkZJRgABAQAAAQABAAD/2wCEAAkGBhQSEBQUEhQVFRQUFxUXGBgYFxgaGBgYFxQXGBgXGRcXHCYeFxojGRQUHy8gIycpLCwsFx4xNTAqNSYrLCkBCQoKDgwOGg8PGikkHyQpLCwsKSksKSkpKSwpKSwpKSwpLCksLCkpKSwsLCwsKSwpKSwsKSksLCwsLCwpLCwpLP/AABEIAMYA/wMBIgACEQEDEQH/xAAcAAABBQEBAQAAAAAAAAAAAAAEAQIDBQYABwj/xABGEAABAwIDBQYCBwYDBgcAAAABAAIRAyEEEjEFQVFhcQYTIoGRoTKxFEJSwdHh8AcjYnKCkiRT8RUWJUOjshczY3OTotL/xAAZAQADAQEBAAAAAAAAAAAAAAABAgMABAX/xAAlEQACAgICAgMAAgMAAAAAAAAAAQIRAyESMQRBEyJRFGEycYH/2gAMAwEAAhEDEQA/APYsXhG9w9rWgfu3AAAfYgAeyAr1PEdd27+FqL2xtQ0MM+tkzd23MW5g0wIm9wFgO2uz3HFvqOLQHsaA0OcYNMG9gBJzH0Sy66saNXs22z6gNUG0Q6/pvRW0dt06Dc1QnJlL8wuA0RJMbrj1C8m7Nk0q7BTeAS/QZiYN3kAPbMC8aLa7SxufauDw5cH0KlHEVCwtYRnpw1pBy5hYvsDuCpHG0k5IEmrotNsYV5oVHl7zmiKZIytlzIEASSImZ1JV3lJubJtXDMIhwltrEkixkW6gJ4Y2ZgdYWvVA6Iq78rTJGhtMbtyxnaTHMimMwnuaXEn/AMwcBryUeD7cU8PTosc1mVxxbi9zwMjaeKqsgMgucbRbiFX7U/aQx1SiGRle9suJIytnWIudLdVVYJTi7Wv00ZXLRaUdoNqBj2ODmVKoyuGhGamJHnPotdVdcryXs9tEmhgh/wCpTM8c1dsH0XqdWpcqOOKWvwtl9Mpu2j/+HYv/ANlw9XAfes72XxAGCojeGn5k/erntxV/4diObWj1qNWN2TjclFg+y2f/AKrm8n6yTGwq0wjae04w9R2/uqkf/G5YDDtgNY7IQaYDSZgFrRY/ZkHXiozhCS3KCWlxDdZIcSWyNxjcpHbJqZPhIDnD5zm03hVw+PKW2Ty5Y0TbMGWuXCA5rARlsASXAxz1WlwW0X0q+DNOr3ZdhjSc+BAaXtFwdwDGeip9ivFB1Q12lrK2QscdIGYASRxJ6p2IxTalYloOUMay/HM4u8oI9V3rxXGPySa/0cny3LjRv3PrltJtSuKzW1WVASDmMB0CQbjxT0CODljti4h5r0ml3hGe38rDH3LVtcorj6LbJiUijldKZxNZzc0mDMQ4DmCCB7ALfYXENe0OboRP5LBgo2hj3NEAqco0awntFiZe69mj5C68/wAJSbVbSe4/vAJsdCQREdD7LTbWxH7uof4SPWy872xSipAHxvaD0zA+0FatbNs2lOuAIjT9aJz6gLHAEjMCPUQk2fsprqbCS+XNBsePku2vgxRwz6jSXOb3bRm0JfUYy4H8xKHCHYbZo39oGOYQCBDe7aBI8FhvHW3JUG3ceC4GBALI4ENdMHyQe2GihSpPu/O4NIsIBa55M6WAVazbTDZ0jdcfgmlG1UWBKuz0XYW0M1OlLYNWmzQ6eEu366qTaJApVI1h/q6APZYfBdoCA0U6o8MACQYtYAHSysae36lR3duDTnBcXXB8JadNNTCK12Kyyo4WdE+pgDvCuuz9EPYXHcS3zET81aPwLSkbTHVnn/b3thTfs/E06bnHNReARTqZRpq9wAFpVTtDG1sQ7Myjc3Be9osYJ8IndKk7ZYOmzCVQcVRe91KoAwOBLjlOkTJmAgth9oWCrQEPLjDSQPCCaR46wRuXZipV0TYNgqlZlalje5DKbWuBEEOPeA022IEeKLcF2K25VqbRwNYk0j3bg2GtLqYc+s18hwIcXQ3UWlXO19qlzC172Ea5XAeLxAtJHIgHyWax+1/8Zhq7WsJoBxggw8kn49LCSRG8lduaUHDk6ROPdbN1h8TWrOE18S7oW0wfKmwK1p9nM5aage64Pjq1Dv4ZgvP6n7QsYQQKjGD+CkwEdCZQlTtZjXCDia8ciG+7Gg+68iWSPo6eLfof/uU9zKDzDQw12ERmLyzH1SQROmURJ4hQ4bsdVp1DiKlRjKeHeKoz2c9okkAA+GCYvbRJs3bFSkxzfil73S9zjGYy4CSYl0uPEmU3GbddUDqVQta2oCwwJMOEWJ03q6nCcavf4KucXdDOzOPBGFYDdtShI612+q9jqVblfP2zqjqDxUIMUalEkb3MZUD/AAn7UDRe2UMe2o0PY4OY8BzXDQgiQfdRxYXFysrlnzSAe3VX/AVuZpj/AKrVhKFaKM8KZOsaMJ13LXduav8Agan81P8A71hmGaUcWR6iFxedppFvG6YE5wJwzA002h1GX1D8RbSeWZjENuXARrIlEt2kxuVzmVO78DAHO/5jQM0wdSw5iOUhC4gCA53iyNkg3BysdBIG8EkjmlxRdWxBFW7stNzzwf3bbWicodllelh8iMUuMjnnjbf2D8Ph/pbs1CzaYeyKkSC54qDddsANG/ioaOyqlOpUBBcGkS5t2l0S4AxeJjyV1sOicPTcGAEPquJmf8pseVirfZWHyMIAsXF3GJF777yfNPkinDldsinJSqtFP2ff/i262ZVMf2j71rAoAwTmgTBExeDqPZPzLmhHiVbJcy6VCXru8TtgonlD1sU9pMCQYgRpxund5xVPt7bf0Z9MvcQx5fY0y6QAMuRwFvFNibzyW5JAotNov/dkcSPn+S892nt2kKwlxOVzsxAm4kR6q3x/b7DuEN7zdfKLbtCdRqvOngunnrz4nzS9szddHvmFbla1vBremgQXal/+HY37VeiP7SXn/sVZsbtg2tQZUNOCRBa24BDi2BN9BN0u1Nq97Uw9MMIDXuqkk6hlOI/6iPH8D2TdvG/uqNPk73FOnPrUKptqgPxDWtAGeqxojg6q1vylH9q8d3tahIy5WA/3VC8z5Ulntg7TNTH4SWm9amSOge/2gHyUskmmlQy2rNptL9mzX1HOpOaJeXNBaRkE2aHAkmOJVI3ZFTZtSs+s5sZabKTXPJb4qjQXOcAS0F0jQmw3Feiv2pkz+AuysDrHUlwa1vUn5Kl7TubicrKjAWBpJabgkuBB5EZR6rpcWSjNew/9nvaNtejJaWB7nFoJGrTkNxuOUEea2TnAb15psrDsoMaymMrW6DzJ38yVa1NqOiCSuVxkirr0eUUcNa0Cf1oFKzDRBkzyt7qKhixkP8JFuRm/SUx2O8l58sr5dnUoKgoUW6m9gbniudlBFhqgGYgmN9oT2Uqjh4WkxyQeWT9s3FL0haxuTFpI9phEMrSydwIE840QuHolzXgOZeHNEyM8/Ef6ZbKY2mWFzXTJYdNNQQZ42Pqnccjjyp0CLin2FPrjdxVdWxP7wToCD6FShh+yfVMdgXEyAAevzRwLjNNmyO0T4/FMeMpc4gw45QCYa8TyDrE34LVdnn1KFPu6dQPYw5mhwgOZVHeMcN7QQ423GV53i6xzEmQ5sA8+PpErWdnn5AQSSXU6LjO4kO8I5AQvY8jPySZxYo8W0y77TbVNTCOY5ha/Mw8WmDe4Wbou8H9P3K9qVgQgcTSBBgCeS8vMnlXZ242oFYxoJE/CJc7+VozH5AeaZsl2asSQMzgXOPNzgT7pzxlY+freEdPid6wAhtmYkNqS4xIAnzUcScNDTqSs2tHQ8LHzv+KssNoqzC1ARIII4g9FY0XL0IztHI0ErlHKWUbFFKSUkpCUQiVabXNLXgOa6xBuCOEFZHa3ZPEVBlFYvaD4c7nQGNDsrSDNxIAI5rWEql7R46tSFN1Fua784ibQMsxcanTgmUmjHnm1NiVcO9rarR4gSIIMhpgkRdQYqhl1gGYiZkcfyV522xZ+muFwGU2MtY+IZnEeseSocRVaQ0AXE5jpN7W6Jl0KzQdhsY/vnUW3D2ueBIHibE3JGoPsteagOIaS5k06FQwHAkF725R4bXFOAZXnewahZXzAkQ0gwYOV0Alp3OA05rZUcbhi/EvBNGjkoUx3kuIIa85JaDMki8DXTeawhBxti8vSCtt4xpxFRwPhZhHxP+Z9FIA/vqjrCq+whb/tFjnfDSp1Xf1O7ugwD+usETQwYxdVwa8MYWucHfFHhAay0XJDoPXeh/2fNcMY905C2hDgR9pwtyhzJn+HzUuNyV6M3ppHrVCiHDFg6seGz/ExraluQzNHqqPFvl7hwgecXHutNstoZQL3AFpc5xJ13NnmfCFkq1QOfUI+tUeR0zGFRye0JFDwUpcos67MoFTzXC03NDmuGYlonoTYeoRFPBVHRDQCdAGklWuP7Vim4spsFTLIFTLkzsklktIBzAHKdxid6E/3jrOgtY1p1BzEXB1ndC8+WLd2jqU9dElPsriXf8uqf6SAjMFs5+FDxUDqeYg+IxcNI1Rru0teoSXV3D+RsAHyWL7XbXqVHZHvLmNdmbzBAgu/iibK2PG07Ykp8tUXey9lGHkg5O8Ia4REA2MjUa25rquGdq1jiPWI3IDZ+NGGwHc5j9Kq12VQwExSaQG+MaGWbtZcrDC47Euc6kO7JplzjNvicM0HfJAXXKvhePZNJ8+SQNVa8fUd/aUKcQ77J9Crqpja7AS6kIAJJa8GABdD4btI1rg59MkEaOHhIO+Rded8EU9stzZUVMGaj2l7SBxGsRv4hW2z8K9xJ+EEC3SQP9FfjtLhagAbRaYGhABB4cT1UR2uQ7wsYBwk/PcrSpR4gS3Y2lskxck+SkGyxv8An+CJpbZabEFp53CIFYHQgrmc0vQ/GyrOzhoW2Ei4nfc+dkHX2G0/VEeSvHgqIjySvKwlBT2YWEFjnNgiRujgi6W16tM+Noe3iLGJ4KycydUNUwpJsqRnWxWk+wnDbbpv0dB4OsoO0HaJuFpg/FUfIY3iRvdwaEBXwYPxNv6H1WT7RUwKoGY/BadwzGwXTjySk6aJTiltGs7L9rXYl7qdRrQ5rQ4Fs3vDrHSLLSSvLeyW0BRxWYnwlj2u9iPdei4XaTKgljgeU39NVfSJLYaSo3lNzhV+1tuU8O2XHxEHK0auPLlOpW7CYXtliy/GVBAilDBBnQSSTxl2m5UtOk52gJgEmATYanoFOGE3ddxJcSeJJJPqSi9l7ffhXudSg5m5XTprI633b11fx3XJictjdk04Bdrmt6K4bhe8wrwfDmxMzE2p0g2PVxTsDsotAhhvLj1Iub6dEQ4Op0mMd4XF1V8a/E/lbS6SMH7QGOwG1PooccueW0WxMDwGoZnddzXCx0Vt+zfEsyYh1V9Ulr6bWgHwwGz4p1u7TQA6LOVa9MVCK7ahZAuyJ+HeHc+a2XZPZOH+imph6+YPquzCo0tcKjQ0imBv8Ibfmnxpy16FkkjZYjbznsLCxj2DxAuGVwy3B8PhkRraF55hds1BXp0gAWuA1BkTTNRzp33IC1ONfUbQqumP3bhb+IZfI+JVowzQ5vhEtGUHgIix6AJcsVjVIfG7dsLlJmUcp2Zc1jmN7f7MGHrUg0QH0ifNr4N+hCq/9qv7toGUATbKb21JC2/7VsIHOwpj/PZbjDHD5FebPw8SM0dUlRxzspuUTS1u1Ln4Y0WsbT+GXMzAwLkaWm0lB0NhVnMoYhlMvFUHKAJADCWgn7MzIngqTugbF8TaToJtdesYFgp0qdMGe7Y1g/paB5aLohD5uiX+Bjv/AA4xYphwyOdqW55qCL6xBJjirPBNrOfnqUnUwKWpOsvBuNQdVqqFYlzQDqZ8tB7rzvb20Kleq9jaj3AOrZqTBADKdQiX5buPPWE6g8T7sX5OWki1xO0abqFQio3KWPFnaktIiN5k6Kl2RtVjg0Z4dlpsLHiW+AgEibXFoUOP2TVbRpVZa6i05GZQQ3xaQXC5sfRV5pkwykxxe4XMXmZ8IGoWnNSe0CKcegum2ahaNczwL8Cd/QKz2f3/AHgpNaXuhzsupLW6kH0Vfhdh4hhDiyCIPjsDM/ooynto/Ra9VvhqOLMMyJ8NGc9VwO4k5R0C894222dTnRouze1aBqh1ZmemWuGQHKQ+RHCQBIjiUTWY01nup5qbHP8AA0EHKyBY8ZMmLrzgvuLre9mtqOFBjwW5vED4ZccrsoI3xEaIwwqTqQrnQZRxZktdZwJHI8OhIvCmB4x5oLH4o1HZnfFfTgDY9VLhK+Zt7nQ9Vz5sShLQ8ZNhMc1Uv2q4120gzKM13vkSJjwAfEZ9grXLw9019PMPEByKXHxv7Gd+gftDim4ZjXOGdriQIjUDS68721tDvqmeMojKALx575W47RbMpPYKtao8MogkgOsbaX0cbAELzeo+STEAkwJmBuE77LtxrH3FkpN+xwPBX+yP3tOQYewwSDrwPVZuVouxEGu9hMZmSOrT+BTZFasEWXFHalanr4289R56qm7UbSFapScJDmsc0tO7xAgjrJ9Frq+yo1IiQJJjXQdSsh2m2NUZWcQ0+LIG8zAbY6anRJglJTDNRaKZ79y7A4cOq02O0c4T01W2wnZjDNA7wEuiCZsTFyAgGdjan0ouaP3Od5a+dLeEQfrX0C9OWVTZDjRciuBqdLan5lMxWMoupuAdmqEHIADbqdAqvGbCqMNxn87+huh8M2HaRCR5mtJG4/2WmD2u2nTDRSzuJcSXRlkvMRYmwARA7R1AIptp0xJPgZx11VZ9H4JDmG6RyUY5ZLoZxXsssNjKlWqzvKj3Cbgm1r6abgtFmWc2E7NUJ4An1stApTm29saKVD0qaUhdAlIhyf8AaZS/w9Fxtkri/JzHNheWY5gLnL179oDc2z61/g7t4/pqtJ9pXkeN+Ly/FDyFUk2HE9MrqNYDKSPhc0+hlbzYnaoVXRoTuPHd1C8/G/qU/A4o06rHcHD0JhWxZHBUhJxs9g2Rj5+IAZIg73XuT0WF7S4SngwO7qPfVrve9znAAgAz4CNA4m86gK1biHgtESN24RO9x0hA9rsCx1Vpc6TkFwZ1JP4Kk58oiKNdGcwe0CRlc4wLgEmBziYm5vzW12B2v+jsDHYemRAGemA15je4/W9lhWbOc94ZSa573aBoknnyA3k2C1L+yWKw9B7qzMzALOYcwHUagA2mIUE5Io6emEbV7V1azobkpNJ+rd56uPnoFUDDfuGsJAN3ngYkoPZ9EvrU2C5LgDyG88oC0e0tlhhzTDYIAPzVVHJLoH1iZCnUzECwk/NbfYNM06LWE6ZtNPE8O6zbisZi8GWukA5dQeS0uCxhbTbO4D/VVwYU5/bQuSa42i6xxg+ExOqk2QDld/MfYD1VU/EFwgG5iJ0kmxPIErQ4bChjGsBmBrxO8+Zkrl8vC4S/opikmh/dHipGAKOY5hQYv94wtEiYuOt/YLz9FrMl2kpVsXi+5oj92wAi/gn6z3O0mbDpbVU3aHZzcO9lBpDnsaHVHcXPuGgbgGxzuvRTkos1bSYJ+LSb/wBxWP2h2Y70mpSq945xLnF0eInhGnTcu3H19UQl3sySM2TtE0KzKo+qbji02cPMKbEdna7PipnyuPZBjAVC4NDHSTEQZVWhT1L6Y2vSBaA5jxMOj35oSk0tMZvBw+LduJuI6qm2L2fdRcHOq6D4BOX1KunUyTa/Rc65RY+mgWvRBsJPVS0KkAfFa+uh0+SJbs5x1ICnGzmi7r/NMszj0DhYG7GRz63QGJJebAff06K5qbOafht10QWJwbm7pU5eTIoscaK1zXN1HmlmQjqTOQ80yth27llnj7BwJNisu89B96tw9ZbCbZ7olr22LtRrwHVXWF2kyp8Dp5bx5Iqaa7NxosRUQ2062WmeZHzlPD1Wber+EDmjejLZqdrY8VcJiKQIJNJ8cwWyOsWXkmMqSGnkths/EPFCiT8YpgG3LQ+USsrtehlNhabfguvyopxQmJ1ZUVQBN7zokouGYToL+i6pTJMwmCiVCL0Zl5W7QOLco0OvThfcgP8AaFwHWbvi59CgmscbCSeSs8JsCs4thuWLybRzVea6YOLfRd7Oq4dhMOyuyCe8nMc14BFuFkc3t3VNSmzDsfiHg2Ycz2lx0NvEY3KXYnYt2LcWvBysjNVPwzqQ2Pidy0G9abaGwG4YMZgWCm7Kcz8wDnaSLiSTx3Lu+WDhxjFEuDvbG7L7BValT6Vi6op4ioI7uixgYxpjwk73cXD1Ky22ax7x4BOUEhp+01pIB6mJhW9XtXXYHM7y4DhMSTAjKDuEnXks08WA4QfZXwQeNWRyNN0Occ7QSLEaJ9QiB0gITZ2Is5h+q4x0JUz9Im6vr8ETfQ+jW8TeTm+mYLWPqQZnyWVwlEF4B6nmBH3kK7zLyPP+1I6sGthhxbdRdRmuTyUTWToE3F0HCk87wx3XReYsS9nS2yj2ptLvHxMgTHXeQqB1Yh8McRJOhI+SeHGARuU9Kj8FT/MaSBwh0GfML04xUY0c8tuy22btaswXdmH8X4q22bjX1DmNMQSRI3xr5blV4HAGqYFm7zw5dVq6eHa1oaB4WgAfoKOWSijQixooNHX19kpqEWiPklcYUYrj8lwcm2XURxPP0StkXUD53W91zaka+u78kLHoJZUBSVJUebf7pH1Tuv8AP10SVvYRjsO08igsXhS3SP1yR48SV1ONPf8AFBhM3Vws6+/6sq+pgYNpaR6eUXWorsadRCCq4E6jT3hbTDZV0tsVadneJttf/wBD70m2Npio0OAgQI48ERVoQhatBu8Ap4t9G1+Fqza7X2BPoQq/E4YvJyiQisfT7urUZvZUe2+7xEgehCmwGFe9xyscRxAMDqdy7cufkuNdEYY/dlVT7PTq6OiKw/Z6m2JGaPtK3w9MkxoiW4YcZ6LjuTR1cIoApYQNHhDR0AHyXd6iKuLpUwc72gjcTf0F1Q19vU5OUF3sEmRP2MmizfiazY7qu+nE2BOW+ttF2P7a1WUyKt64Pg8AyGnYG8gh3OFnMTtyo6w8PT8VVVnkkkkk8yujB5EseiGTFGRoWbT77M8tgmBHDj6plSrEys/Trlum9Lice4iJFxfody9mHnKUN9nBPx2mWGBqkl7gPiKKfXDBLiAeG9Z19U7iQLbzuTZ3yh/IQvxs1fZjGd7iXbmikQP72klaruWBYnsaz9+88KfrLgFtWuEWC8rycrnKzrxRpUPFeNR56Jz7gg6EH5KIv4qJ1ePhvxCgrseSMPiGZC5vAlHV2RhcK4fEGvaRyJzT6lDbTfmqOMRujyRGIYRRozvD46yPuC9G7SOeqZb9ksU8uc2CWm55GLLRuB3W5FZjslULXPHFoPofzWlFYLkz9lILQkg668Cuc2dy5993qojT5kjguaqKpHF8b5+aRrieQ/W5OBH5JSwa+6S7GoZ3X63eil7y1/yUTnmePMfenAE/l+pRMPcQeaa4O4/ilDY0t8kjqlr2QsIwAf66php/qE7NOnqdPLimmnznroEtMwPWuII89yBq4LgVavcEPUaPNFMNFI7tfBLmUaeYkkueTUcSdSS60+SH/wB4sRVIb3kTwEAeipGXlS4dxBkai67f5U+lr/gFhTRfOx1YCM401i580DXxNR1i955T9wU2Fq56bXEQSJhKRBUpR9i8vRWNwN5v5plRkGFav5KvxjfEEnK+woHKa8ap8Jr0GURHl0UOJHi8gpmi6gxnxeStieyc1oilOCbddmXTyOY0fY2rD6gi5a2P7v8ARaxwkzosd2OqDvanHIPmtg1/Fc2TsvDocOeqiq1hodFI58iwn9cVX4qg7Qm3JBSM9guMbSJtCccr2hjwQ3ceCe3AgXCnaxUeaxOBLgqDGHwCBETvcZmSfaFZgiNPRVdJkaH1RVHETpf9byoTm5u2OlQXnI5jiu70cfLf6KNjTvPontpRpZTCI9hPLnvSNZBvLuf5KTPuKRzgNUqYw4XXEDXRREHUW5/kuZr4vXd+SDQWK+qeHmlyTrdSApj271gDS2NLJr6sa257kw1Ty67krKYmZk/rTgsEY/xDgOf6smhsae6kc0TayY91r2+SzCefMbBUjCmZE4G6ZsrEtMK6BCkqOQuG0RBV07RzSVMa1+70Qu0NAUQ9qixd28wVMKYADdc8JsriVikWIzVR43UHkpG6pMSyWk8E8XsE9oFptlwB0JCbVbDiNwKQHfzCsNsYeC140cB6rqbpnPVJj+z1aK4H2wW/eI9Fs2WIzX5/rRYTY9sRS/nHyK9AZEX0UMvY0AgBJUCHbWjS7eOkfiFMGk6nXh+KiODVbfgmhxOgjr+CK7sDQJhoT14pTETaPn1/BECnN9Cmhp36+xUgfu1PAIWEfTqxqpjVA1/NQZHb7Dh+aVlMt0/P1WMPknl8/wAlzWRz+ac18p0oMJwKcoHOkwLnlu6lcWn61+mnmh2AXNub+XqkaCT4tfb81ICkc2Uxjio3DhZNqHL+H4JuYu4ge5/BK0Ea6veIk+ycafG59vRLliwEJCEaCYIJHLgbLitey/oLwj0Sair6DoKNa5Wg9HNNbHOJhDvCnlQvT0KgStT3hRbkUDChqYUzbQpWMmRNCJp4bOL2HuloYSLuupjiQAQTBAWozkUJGvmr/HOacNcXytjqqDd5K4fUzUgOQ9lWfogn6K7AOIq0yLnMI8zHyJXoFGmLHU81hsBhn98yAbOBnctzQf6pcrHgFyoxTLbt36j7wl7wDVKHE6W6/cobKDg4HTT5JC/gJ9kx2H3gyfZSU3zbeNyFmEFEn4jPIJzGlvT3UjWp8LGGhyc0yonGD4deA+/guptza25DX13hCjC1InieSQNP19OWnnvU7WRolKJrEaABb8lyZljT0/BN78c54b/9Oa1AHuZwt+uCHNY6W6nT81IaZPxacB953pxZNtyFewkbacX1PH8OCV7RvSOaRpccN6aKkoNfgRpJ6ppq8JJ4D9WXZy4nL67vLiVwoAaeu8omswTXLpSNpO4J7KDii0yqkqFp6hHRB90MzCE6kKzGHDmgDdZPBV2Sm7B5SFsqbIuyp2xKoHdQUlEbinOTA35pZMKJjThVGM2U7MXC8q8o3HNSGmFlLiBoybsE8H4VdbMwh7sZhCsTS4D7lJTpzqneW10BROwtMAiArAtJ5cIUNFiKapX+j0LSMa/F+t6IAUTmSlpVCLH/AFQf9GJQmvpzru3pRU+zf5eqe2n9ozyFktGIm14sRJ5aeu5TBhPxG3AfeU7KIiFHmy63bu4jqjRiUNA0sFxZP3LgbJeqIGRiqR8WnFPNQC5KhdVmzRPM/D+fkmMo5b/F13dAsYlzF2nhH2iLnoN3VO+jgDnx3+q5rp3p6ARmeNfVLKVDVXxZtzw3efBYxLWeAJJhCvpF58Vh7nr+Ckp3Mm7r66DoE4oGI8+WxHmNE/MkUTmxpb5LGoybWpwbvXLk4y6CGMCNotXLkRSDEMg9VGFy5OYQhIuXKbMOayL70dTbZcuSsxKGpHM3jULlyK6MgikiGNXLlhhHVYMRKkOGzfEZ6WH5rlywrFoH6p1G/wDJElcuRRjksLlyAQXEu7u40O5PZTLxLzPADTz4lIuTgZOAkXLkjAhtRm8WPFdSdK5csEidUJdlFhvO/wAuHVK1gAgfrrxXLkEEaRKbmIMFcuQZkJKhIza6A6ceq5ci3ox//9k="/>
          <p:cNvSpPr>
            <a:spLocks noChangeAspect="1" noChangeArrowheads="1"/>
          </p:cNvSpPr>
          <p:nvPr/>
        </p:nvSpPr>
        <p:spPr bwMode="auto">
          <a:xfrm>
            <a:off x="63500" y="-909638"/>
            <a:ext cx="2428875" cy="1885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glossynews.com/wp-content/uploads/2012/08/NCY-bank-robbe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293914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23</a:t>
            </a:fld>
            <a:endParaRPr lang="en-US"/>
          </a:p>
        </p:txBody>
      </p:sp>
      <p:sp>
        <p:nvSpPr>
          <p:cNvPr id="3" name="Text Placeholder 2"/>
          <p:cNvSpPr>
            <a:spLocks noGrp="1"/>
          </p:cNvSpPr>
          <p:nvPr>
            <p:ph type="body" idx="4294967295"/>
          </p:nvPr>
        </p:nvSpPr>
        <p:spPr/>
        <p:txBody>
          <a:bodyPr/>
          <a:lstStyle/>
          <a:p>
            <a:pPr lvl="1"/>
            <a:r>
              <a:rPr lang="en-US" dirty="0" smtClean="0"/>
              <a:t>Embezzlement</a:t>
            </a:r>
          </a:p>
          <a:p>
            <a:pPr lvl="2"/>
            <a:r>
              <a:rPr lang="en-US" dirty="0" smtClean="0"/>
              <a:t>Is defined as the</a:t>
            </a:r>
            <a:r>
              <a:rPr lang="en-US" baseline="0" dirty="0" smtClean="0"/>
              <a:t> taking of property by a persons who has been trusted with that property</a:t>
            </a:r>
            <a:endParaRPr lang="en-US" dirty="0" smtClean="0"/>
          </a:p>
          <a:p>
            <a:pPr lvl="3"/>
            <a:r>
              <a:rPr lang="en-US" dirty="0" smtClean="0">
                <a:solidFill>
                  <a:srgbClr val="00B050"/>
                </a:solidFill>
              </a:rPr>
              <a:t>Example</a:t>
            </a:r>
            <a:r>
              <a:rPr lang="en-US" dirty="0" smtClean="0"/>
              <a:t> </a:t>
            </a:r>
            <a:r>
              <a:rPr lang="en-US" dirty="0" smtClean="0">
                <a:solidFill>
                  <a:schemeClr val="tx1"/>
                </a:solidFill>
              </a:rPr>
              <a:t>–</a:t>
            </a:r>
            <a:r>
              <a:rPr lang="en-US" baseline="0" dirty="0" smtClean="0">
                <a:solidFill>
                  <a:schemeClr val="tx1"/>
                </a:solidFill>
              </a:rPr>
              <a:t> Virginia worked as a cashier. A customer bought groceries with cash. Virginia put the money in her pocket instead of the cash register.</a:t>
            </a:r>
            <a:endParaRPr lang="en-US"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AgABAwQFBgcI/8QAPBAAAQQBAgQFAgMHAwIHAAAAAQACAxEEITEFEkFhBhMiUXGBkTKhsQcUI0LB0fAVUuEWMzRDYnKSovH/xAAZAQEBAQEBAQAAAAAAAAAAAAAAAQIDBAX/xAAgEQEBAAICAgIDAAAAAAAAAAAAAQIRAyESMRNBIlFh/9oADAMBAAIRAxEAPwDxeWYkcrRQ7IsfIcw0SaU+TiiQGWBtEauaP6KgEGo2axujD7OpVCJ+ina9XaLXN7I43fZVQ5SMNO36Kio938ewP5irbH2AqMhqR1dHFWoieqgmBUkAHnF3KCWt0PsohvuiDxG5xOlNVEhPmTk7BoofKMBV8ew4gnUgOU4IJJJVBNOpJUlmkMeoop6rW0RK0kEKQO1233Cgjcdq2UgdY0QFzEdEQcQdAhabbR6IwAd+iodr+lVfdO14GnsmLBvR36lAYiaP+FAczIZYyx5Iv6rn5uETtcfKcx7enqorYcx1m7TBpB1OtKWbGNhZbsSQwZAPJf1atzHbfNI08zQ3Rw21WbxfF54/OaPU3f4S4FxVuPWJl/8Ah3OsO6tP9lcLJlqtRfyn8z66Wq+RjufiyTAelpA+6kygRMQeitzvDPDbWgDmkyTr2AW73btL7cjKKeUCmyRT1CuCtDFPmYxb1bqi6KDh76eW+6sllEgqUV3fipWsBxEoUZjFqaABrwVB02GdArMzOZhCp4JBaFpEW35XWMuUyMciZ4rqktafGuVxpJTxFCNjI6a0a/Ky+L4IhcJ4vwOPqHsVqsDbu1K9jJmFj9WkUVbNq5VhpTNcizsN+JLR9UZ/C73VcOpYVbY4FSB1bKmJaTmcq7ClP8R/yp8d5GnRVNTqdyrEJGigujUKOX1ODSaB3PsiaaG6gymukIaw0tImifFHkBsZ5rHVXAy7cAATusYt8gscHW4HWltwuBAPQhIUmUNOhUzaO96IJGEagfKTTtenyqgi2rr6qRo3v8kza63r0T1ugbmomgnDyPm0nNrY99kiDXugla73G/dFv29lAw/WkYJ+qolrohc3XUaIS8gmtetpi8dUEcrWuaR0IXMZEZilcw9CunJsArH4vDUgkGxWasFw/JM7SyR1yNGl9QrvFvOdw/BjgBJY18jgO5/4WDjudHMx7DTgdF1fHJIMYYmRw6QywjHYSSK3/ED8G1rG9UclI8v/ABCj1UavcUETpGzQfheNR7FUVzVJA7llae61HauB9wsgaELZx2+ZGw3sl9ATG5wsBM0OB1C2MfGDmKvlxCN2yyLvDH20WtgO9AXPcNk9VWughHM1dMfTNROYS4pKx5Q90lrscqxxB9lO1x03Crja0QeGqCzIyPIjdHM3mad+y5zPw5MSSieaM/hd/nVbrZq2GqOQRZMZjmbo5LNq5ZG0KfOwpMN/qFxn8L/791HGLWFNsNlJCQCmcNEzNCgvN22UMwc4jlUkZsfVFH/3RY6FVFGQtLK6rU4dJzQDry6KllQgGwpOEvqR0Z6hPsbLAHNq1G5padNvdSMPLWuqJzQQtCIHTf60pWnYHp7qA9R0RNcT7IJzZGiEXRSYfoUR0rugiCIONkJnflsl8GkQRHumPdE00ASmNfZUCar2pVsyLzYTpqNVZcKArdRvuvqoOf5OSS+62oyHQhrtWuFKjmRcsug0OoU2O62ct6jZSKqOh5TLjO6ephWedDS18l1SRTdQeVyz8xnJO6tjqFKRAtXhz6hWUr/D3aEKK6TAlDmUoOKDTRQYMha7lV+WNsjLKyMzAcWyi9l0WPlMbVlYc3LH+HRVDmPumqzLRp2H70z3SXKNzZOUapLXmniJtluycMrfdA1/cow4UtIJtEjRSDl2+ybFx5svIbBjsMkjjo0f5ou74N4MxIA1/E3fvEx18ppIYPnqf07LOWUjeOFy9OGdLCWmOQtde7d7+iyczD/dz5sbJWRk7SMLa+Cd17xDhRQNDceCKNo2axgA/JKbHbNG6OVrXsdoWuFg/QrF5P47Th/r5/OyAaFetcY8B8NzWOOGz9znOoMf4Ce7f7UuC4t4T4zwoudPiPlhH/nQettd61H1Csylc8uPKOl8B/s+PirhpzjxD93Y2UxlrYg46Ub3Huuxi/Y/wTHdzZ3Fc08oFkeXGNdOoKD9g8ko4LnxyMe2L95D4nkel55QHAHrVC/kLuM+aZ2LnCZkjnMkaGO0F2RRb7Vf3BRzrAxv2aeDG6SNlnPUS5p/RtLnf2j+BuBcJ4GOJcBxYoH48g87kle8ua411J2JXdcCLHZdSBzzyOrzCHdRew+qh8VRf6p4P4rDHieXJLGWMY0DmcdDe3z9ky6Wd14K2rFalSact+26r47i5jSQe4KmZ6bsi+q6IZ7Q5l9UDdzqpnAHZQPsHuEErda6FEDdA0COtqIO1HRSA2NNO6B3bWgJ9id0RsN9/og6kH3QEDYO6V6qPTp9UWl62iHOotCdeiMfPwhPtfwgqZTA5hPVv6KnE7letGTrQWfK3kkNKVYLNA8okfKrZw54opdNqKtA+ZA9h9rCqin4Lgd2oKKt4Lqkr3VRT4pqULKtaJ5Y+1YdluDdFXAtoKRas1UU8j33ZUUdAUd1Ye0JQQeZJSKiKS2WcOBaNEk1U3GWCSEcYc97Y42295DWt6kqEvDGlzjQC6LwvisETsySjK8Uwf7G/wByt5Zahjj5V0nhbh8eENAHTcvNI/3PQDsF1kDwddyuY4TNyRSvGxdX2W1hZIc0DquF7r146k02Yn2CSoch5iHMAhjcXAAKcR87SHCxSWtKD+IMY0Pf/wBu9XDop2ZEb2CSN4I9wVzPFxk8HznZEjDLwzIPLJ6T/CPdU8jzMA+biSl+O/Ua3SkrVj0Tw6+GOZ0cLGR+ZI5zuQUHOLd9OvoV7ibxDj8TeWgtLI3FwvXWja868PeJBHxCNjybcRX3/sSuv4xm+dh53I5tuxT+I9QSf6rpjXj5cfyXPDGayXNcACwtsAHYjpWnZB4gzGYmNiY/mvikkc94eyiW7i//ALLH8K5Ejc4iXytG/ijdzA6E1p1Fqt4qyW5HFKc88kEQa7laTylxuz86Jne5GMZ08skaYeI5cJfzhsruV1bi90r5TZ07K54ox2YfiERN0uBhd/7q1VItANnb9F0xu4lnZw60iOYHT4TXXX80/MaJG60yFtgX1HRGHV166IOmv/6UzOl7IDBrbT2TEa7pq1Pbom011RT6ka17J/w70g3Jv5RXYKAwe6F3fqlzaV0TOREbrIsKnkNtoNahXCKVaQDnLTseqEVoXcpTNj5ZJI/5XiwkRylSXYa7q1ZVkkUSD0RwmpG/KLLbyzu76qJu6it2I3GR1ULpaKPCdYHsQq+ZGWSabFLPs2d0yn4fPU4VAAlWsPHlfKC0ae5WVddE/wDht22SUUML/Kbr0SWts6cTPKZngA+gHTuuh4ZmPxomEGx7LmWbrc4a4PjLD0F6rN7dMenXcNz2nBou1LySPZbPCctjn1zDQrz+KZzeZoOhNqaHPlxjzRuNrOnXHJ6s6RzGB7Haj81fw8uGSiHgP9ivNcHxT6Q2bf5Vl/GYHkOjmo7qO249KmEE8To5GtkjcCHNcLDgeyx8vw3gzwmPGP7rewZq3/4n+lLl4/EhjADpQ76q3D4pZRJcB7aqLsh+z/JZlR5EHFYbY66MJH9V0ORwnNkjew5sID4Xxuph3I0P3WOPFcYbo8X8qvN4oBtwePujNxxvtrYnCczBzxkea2dpa1p9ZsU2tj/nYLK4jw3PlzpZZMeQNnyg4uoGmCgNQdtv+FWf4okjBDPW8C3G9lsYHiOHIAaTTqT72z8eOunnvi+czeIJ5idn8osnYaDf46Knq5o/uvRvEeHw/ieBN5kLPODCY5APUCNtV5tFKSwcprquvH604cuHjR0QNau0W96jXVA1xJskkpmu1FkDpsujikbV6E6+yE/iNWE3N6tNh1TPPMbHVA92LIS6bob07It+qBiB3T3Roob/AETjXXVFF+iRN0Eq+/yhNoGOgKgn2BUw69UEurCAERVmbZB91G00CPcKYHmb3CjA1o7hRVTOFhj+1FVRur2Q3nie3q02FQClVq4DvQ3stSHDbmZMcTjXMd1icPcLLT8rcie5jmSN3abCe4jVzfCrMaLna+9L2WdjtZE/lcQKXUjiH+oYbGMaS6qOmyy8jgkll5BteTy11XTQmZEIYBzhJUv3V7PTWyS15RNOLidTgteAgt5maWKKxFoYEwB11B3Xeka3J6ARSrvfQLSrGK5of6zoRuqed6ZSRso0jJ13TczhsT91Fz2hLii7qx5r/wDcfui8+S75yqTmkoDGehKG60Wzyj+YpzPI4EcxtZwbKNnP+6fmmH8x+qaPKtCOfJDi5pIsUVai4hJDK1wdRG9FYvnTge6QyX9WhTS+enaQeI7byyONfK5+KRtu5duY/a1mfvF7tVjEcCCe61jNVnPLyi95m9J+Ym6Kg5iTvafm2Fro5DL6NGynb91CX+6kjcP7oJgdE9jW0LSAN6CIkaFEP0A99Nk7TvdoS7auiQ3FeyAwdNEx19tENE32THQWNkU5I10KZ1FN8pHetiiKrPRIWpSiqc3pulkjleHe6IOGl7OCioNDK4dHNWY4U4j2Wk9nlzto2CFnzipXjupVS4juWUd13XBvDM3E8BuTHk8oOzaXARmnA916v+zjND8CSBx1Y6wFnK2Tp045Llqj4NwnK4XOY8mpIzs4Ba2Y6Lk6LZcGSNorj/FEeRw9pmZbov0Xk5OO5ZbdcsfGdIpGxF51CS5U8WcTdpJ8eTltyYFqSF/lvvp1TuFCggIXsc2zDIDGDdhRzG9DqFSw5+R3I8+l23ZW3gg10WW5UXKB0KkYGdQgceXohMp6N/NFXGCL2CtwGIdG/ZYwyQN2H7qRmUw7Ej6IssdJjHGdo5jfkhWms4Y0F0gZbdToFyjZ7/DIPukXOBdzkkEdFGplHZ4jeG5kbiIIhy68pAsilL/03wjOYHsb5ZI6Li4ZnwPD2PN/K1MPjk0LeUnRO2plKvcT8ENhidJiTl1a0VyjInQTPjf+IFdY3xG4sIc46jquZz5RJlukGzlcaxySa6PzirQOkFqFzjSEEnotuKyHWjjJsqJlqVo+VUWGOB69EY66qJprQqQbfKoIEeyRO2mnymsDTZInSgiDFgCk1/8AKDm/JEd6AQMeiYpVql/L3RUU7eaI1uNVA02z4Vq+hVO/LlLTspSBebkYQVUzG1Oe4Vt7eWZtbKvnj1tPZRVYbrrfBeecXMAug9tLkVocLnMUgIOoNhZq43V29bwuNsfKYnHULWlZDnYzopQHNcF5riyZI/i8vKCbs9V1vB+KscwNkNO+Vze3257N8JysypWwtPl36Ul3zZWuAPuktbc/ijwd4pRFSv3URW3lMruNMXNDXauG19QqYCJtggg0UI0S5jtDoe6dmOHmtgoIZGzDkfo/9VMC5o5STSy3Ew4V5g9DwoJeD5LdWx83cFWMfIMZGvp91sYnGcWOhLGXo3JK5GfFmiP8Rjm/IUQe9n4XEfVeowy8Nzo2tfC0scN62WfxbwIyeMzcNko7htaFJS8f3HAtyJR/NfyjGXINw0qTiPDMzh0hZlwPZ3rQ/VU1XLdi0Mu92fYoTM15FXagT7EFNHlVsFEwEpoIy8itArjIgNOq1ERMYpRQpFy17Wn5fsqgQeoR36taQk0e6druvVUSA3pSfXX+iAWNRunvv+SIa+qV6jTRM7dMBW2tIo+ndI9k241TX0KB7970VTLbqHD2VrdBK0PYRaUVg7m5L6KHPHpaUUWkhB6BFli4SVlWcpYHckgKiTgqDYfxGdpa3nNAaLW4LOySQPkkJkv3XOXzxtd7KxjSmJwc06hYsd+PK/b1KHLkETRfRJcvjZWe+Bjmt0I0SWNvQ4l1oCjchXZ4CARAJAIuiCM2DY0KuwSiUU4+r9VTO6QJabBohFlXHWw0PqEmSFr7YaoKNsrZQA40/wDVOY7WW40cTiM0LxrY62uy4F4jrla46LzoOez/ANQ7qeHJ5T6SWu9iVNNY52PZJHcO4pjlmSyN9ijY0K4njvgKJzvM4RLyXvG8236HcLDi41kwig49tVrcN8TSWBOTXVN2On45e3I8S4VncMkLMyBzPZ27T9VVqwV67DxPAz8ctyBHr1K5jjXhjEmbJkcHkZ5jAXOiadD8eysyc8uL9OPjkk0awH7K9CJW1z7lNiP5Y65QHDQ+6nsmubRdI4ma27J29k0rwDXdM5x0pCQST+aIEOsi1I00Oibk66ImhUHf0TkaaJvySutvugZyRCRvumQLTskSlW32S6b7IHQmz/wnJrqNEvkoKrx/EPdKZtsLR7KWUAODuqCxRCyrJOhpOilHLI4d0KgsY7vS5qmjjkNOANWocFoflxMd+FzgCvUcTgmBi+W5hbIyhYcs5XTtxY3JzuJxKVmPG3ynaD/akuzMnDWHlDWADsElyevTxopwEwCMBd3zjgIjsk0JFURuQlERaEqACpYsl7NHepv5qEpIL7XtlFtP09kLo1SaSDYNFTNneBrqppqZJgHNHpNj2SbOAafbT+SOLIjNB45SOqqTEOfpsppd/pscOyWR5DDOPMjH8t6FdaOM8PbjyOigjie2M1ytA1XnTHOYbaaUpypHMLBQvcpY1OROZufJmc3ZzyQpmvJOpVdrC2NnILOxRFr/AGW45XurjQNAjLRsqjCRup2OJrsqgqFUnA0SB11TAhVBaDslv9TugJBOycWRugf36/CEBK+6buikSKSB7JHXbZN3QOK6hIlIdDomvU2oGkFtPZQdVYOmqhIpylVTyYiZLCh8p43BWpGAJ2Et5uyu5zWzNHLDy0sW6bmMsY2OwRuDyfUNqWxDxDNeABK77qozGoiwrUYDNAs3tuXXpYByHCzK6z3SSEmiSx2edc4EQCSS7uIwEiLKSSoXLogkCSSCA7oSkkoHCIJJICpPSSSAhGSpY4Ks+wSSVEkZ/hu7a/ZTseCEklUKkh2SSQFzDREHdkklQr6jZOBokkgYapEam0kkDXQ2S/ykkkDEH6p6r7JJIF+qifoUklKJMd3LKx3sVoTSczikkuWbcQOcoy5JJSNHDzSSSSqP/9k="/>
          <p:cNvSpPr>
            <a:spLocks noChangeAspect="1" noChangeArrowheads="1"/>
          </p:cNvSpPr>
          <p:nvPr/>
        </p:nvSpPr>
        <p:spPr bwMode="auto">
          <a:xfrm>
            <a:off x="63500" y="-841375"/>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t0.gstatic.com/images?q=tbn:ANd9GcT_57uO1IHDW3ik05qsKgFPwHFrfQWnccWlEPImTf4B4j5u9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00400"/>
            <a:ext cx="2438400" cy="366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92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24</a:t>
            </a:fld>
            <a:endParaRPr lang="en-US"/>
          </a:p>
        </p:txBody>
      </p:sp>
      <p:sp>
        <p:nvSpPr>
          <p:cNvPr id="3" name="Text Placeholder 2"/>
          <p:cNvSpPr>
            <a:spLocks noGrp="1"/>
          </p:cNvSpPr>
          <p:nvPr>
            <p:ph type="body" idx="4294967295"/>
          </p:nvPr>
        </p:nvSpPr>
        <p:spPr/>
        <p:txBody>
          <a:bodyPr/>
          <a:lstStyle/>
          <a:p>
            <a:pPr lvl="1"/>
            <a:r>
              <a:rPr lang="en-US" dirty="0" smtClean="0"/>
              <a:t>Arson</a:t>
            </a:r>
          </a:p>
          <a:p>
            <a:pPr lvl="2"/>
            <a:r>
              <a:rPr lang="en-US" dirty="0" smtClean="0"/>
              <a:t>Defined as the willful and malicious burning</a:t>
            </a:r>
            <a:r>
              <a:rPr lang="en-US" baseline="0" dirty="0" smtClean="0"/>
              <a:t> of the dwelling house of another.</a:t>
            </a:r>
          </a:p>
          <a:p>
            <a:pPr lvl="3"/>
            <a:r>
              <a:rPr lang="en-US" dirty="0" smtClean="0"/>
              <a:t>Expanded to include</a:t>
            </a:r>
            <a:r>
              <a:rPr lang="en-US" baseline="0" dirty="0" smtClean="0"/>
              <a:t> all buildings</a:t>
            </a:r>
          </a:p>
          <a:p>
            <a:pPr lvl="3"/>
            <a:r>
              <a:rPr lang="en-US" baseline="0" dirty="0" smtClean="0"/>
              <a:t>Building must have been in flames</a:t>
            </a:r>
            <a:endParaRPr lang="en-US" dirty="0" smtClean="0"/>
          </a:p>
          <a:p>
            <a:pPr lvl="1"/>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434340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04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25</a:t>
            </a:fld>
            <a:endParaRPr lang="en-US"/>
          </a:p>
        </p:txBody>
      </p:sp>
      <p:sp>
        <p:nvSpPr>
          <p:cNvPr id="3" name="Text Placeholder 2"/>
          <p:cNvSpPr>
            <a:spLocks noGrp="1"/>
          </p:cNvSpPr>
          <p:nvPr>
            <p:ph type="body" idx="4294967295"/>
          </p:nvPr>
        </p:nvSpPr>
        <p:spPr/>
        <p:txBody>
          <a:bodyPr/>
          <a:lstStyle/>
          <a:p>
            <a:pPr lvl="1"/>
            <a:r>
              <a:rPr lang="en-US" dirty="0" smtClean="0"/>
              <a:t>Vandalism</a:t>
            </a:r>
          </a:p>
          <a:p>
            <a:pPr lvl="2"/>
            <a:r>
              <a:rPr lang="en-US" dirty="0" smtClean="0"/>
              <a:t>Is the willful or</a:t>
            </a:r>
            <a:r>
              <a:rPr lang="en-US" baseline="0" dirty="0" smtClean="0"/>
              <a:t> malicious damage to property</a:t>
            </a:r>
          </a:p>
          <a:p>
            <a:pPr lvl="3"/>
            <a:r>
              <a:rPr lang="en-US" baseline="0" dirty="0" smtClean="0"/>
              <a:t>May also be called malicious mischief or criminal damaging</a:t>
            </a:r>
          </a:p>
          <a:p>
            <a:pPr lvl="3"/>
            <a:r>
              <a:rPr lang="en-US" baseline="0" dirty="0" smtClean="0"/>
              <a:t>A “lookout” can also be charged</a:t>
            </a:r>
            <a:endParaRPr lang="en-US" dirty="0" smtClean="0"/>
          </a:p>
          <a:p>
            <a:pPr lvl="1"/>
            <a:endParaRPr lang="en-US" dirty="0" smtClean="0"/>
          </a:p>
        </p:txBody>
      </p:sp>
      <p:pic>
        <p:nvPicPr>
          <p:cNvPr id="6146" name="Picture 2" descr="http://t0.gstatic.com/images?q=tbn:ANd9GcSavNonjj8ftEklcUWa8VNf1DVf2F26hPpC76ZUMjZsFaZSHU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562" y="262413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WFRUWGBsYGBgYFhoYGBwaHB0cHBodGBYYHCYfGBwjHRoaHy8gJCcpLCwsGB4xNTAqNSYrLSkBCQoKDgwOGg8PGiwkHyQsLCwsLCwsLCwsLCwsLCwsLCwsLCwsLCwsLC0sLCwsLCwsLCwsLCwsLCwsLCwsLCwsLP/AABEIAMIBAwMBIgACEQEDEQH/xAAcAAACAwEBAQEAAAAAAAAAAAAEBQIDBgABBwj/xABDEAABAgMFBQYDBAgFBQEAAAABAhEAAyEEBRIxQSJRYXGBBhORobHwMsHRI0JS4RQzYnKSstLxFUOCosIWJFNzkwf/xAAaAQADAQEBAQAAAAAAAAAAAAABAgMABAUG/8QALxEAAgICAgECBAUDBQAAAAAAAAECEQMhEjFBBFETMmFxBSKBofBCkcEUcrHR4f/aAAwDAQACEQMRAD8AUFGTRehVeURlxdKAePMhK/mNki/6Q2SgZbxQf3g26ZZXNSBQlQAOTVz6UgQIFNPdPCCrDO7ualTZF/rwi0XtCn1O6rwM5BWzJJ2eQzPjo0EE7QNa00bXPXTfCS5bxLS5SaiX8Zy2MLyyeYz4jjB0m0E2jC6cCU94mtVY3HgK+Ij0GtiqWkMLZZwuWtByUkp8Q0fJ7mtOBCwQThVVgKUq7kNkdY+tqmgCpA6x8kvPHJtVpTLQVkqxBKcykqxULimFVeDxxZ100dOKtpg18XqFTLOEsFCZRzUskrySS1ENn94Q5u/tMAsYgxSRV3BZjqA0fPplmmCYj7OY6JiVl2XSoICZWL7pLBnhhLt4US2IOA2JKkO71GIZZRzZPySTReCUo0zdXAME9SPwTZqOgmqCf9rQ37dsbOBkcQU7UAGzXqsRn7PMees/jMtf/wBJMvFl+2F9YbXpJxWSazsDiSCTRByAfQYR4Q8ltnI+zDCzqJIaod+j++ogWeJgSShQSNSQ4qNKitKZw1VsyyrIsgA/uqWx8EjwgS24TKdLMFkkDQqAAHKhbm2YMBfl2hnvTKEzMI+Jk76cnc6wfd8z7aW2SVBve+AZSXGR0+6RUAb+LwTIkKcHD5geTw1uqBSPpt7yk96JipiQEsoDGxx4kvsvUYR41zhF2sKJn6tQJKCCUHVyfiHPONTNsqBZlFKEpeXiokD7r6Ql7bytqUofFtAHhQsd4O7kcxHc2SaRk7jKzJlGYAFFNeJyCjxUkBXVtIstKQELKw4CSTyAJMFTFAhw1MogtdK6j1jlk9jJaMyDKCld4gzAUoMv7MqdGEMkUIBBd6h6VpS+yWMpQjE+OWg0fPEEtXhhZ4PvCQopeWwWPgf4eRA0b5boRz70UlTTpssZA4QC2R2kOFNXME9Ism5r8pJ1DbKVSwhKMRUiYUBBSkAlZTRsKgQ4fPdnEJ10GXZZneFIJMshVSzBCQCeBBD7i/CHS5cxIBZKmrsuk9ASQTX8QyeCLDOTNlkAgsSkgio4KSa+9c4HxpJf8hWOLYNOmApBcb+Dc93GALtqlUxvjWSOKWCU+ID9Y9n3EgK+9heqHOA/6Mm1bKCJbhJTuZusQfFLRZJ+UXXeGXU1L/8AFXlhHhE7RmenpELGjbT1/lWcukWzEkmoY0fVqDXWOOT0/v8A4OyK6+wTYE0g1ooscuggvDATMysCPFIi0iIkQ1iNA/dcI6L+7EdDcxaMWkwRIELZFrSAAWcUzGjga7oMlT3yw9Vp+sZID6GaFxYLThLgB6VrTpkerwNLS4+OWDq6x9YJkScWc2UOUzF8oqk/AlWa/s1ZjaUv3hSQyZg/HLcqAfficciY1y7nlmWEEEgZEk4hp8XKkYHs6e4mpUmejDTENskh8mwNvrvjbDtHK3n+Ff8ATHbHJ+VWyTgl4Ck3bKLHAgsAASAosMqmMJ2ol93eaCAwmIAG40KdMsmjW2W+5aUhLqU25CsnLZjdSMr27WqdMkTJSCTLJd9mhKSM+R8YnmacdFcfzC9SJ3eVI7vEn+Eviz0YDxLRjbRKIUkah0+Bb/jGytFrSQQEB2LPhFdCWqzwGMIFG5ul8gKtQnw0jgmuR1R0Mbvl4ptnxZTJCA4ofs5kxJ6/aJOmYjQ267lpCUE/5SnCScKigpZwRriqKZndXP2K8ZTyzMSv7LGElC0gMtSFFwQdZaTnqYcntWhczalTAEDZWVy2ViwuGBf7ozjqjKLXfsc08cm2ZSclIcNqPBLgU5GJy0gZMBDhSbLU90s8TO/pMdLXID/ZDh9qqghdd2DixJOAprSPZRhyubJP+Sn/AOq/pERNkjKSj+NT+kHlH3NwZt7Ft2RHGSP5ITdrVgy5JpV/MAwsRf6kpCU0SAwAmFgN2UUWi9CsAKCSBkCokDkGirzRqgfDkAIl61G8HhR/ziM1RLsCSB0erenmIvNqH4ZY98ogZw3I8BEXliH4UhAuUpEuXNQpRWopScalFKiuhxJJZLFzss2FoGs9nUq0LSQk4T9sapCwtFCJZfCRvBDgaxpSsbpf8MRxD9jon84p/qo0xF6Z2DKRkSXPgc+FNGeK7NJTjxttBIS+9JYtuLU8eMGPxT/D+cQPNP8AD+cc/wARLpl/hNg85QJq3j6QFM1PKGeD9ofw/nHGX+0PCF+JEPw2L7H+sSMtlR8ljnqILVKJJYa+6xZ3JOtN7U6e+sQRZ5pJJXRywA08WzfSIykmqXuXUWuw2yGgggmBpFlowWacB9IuFiX/AOQ+CfpBQrJx5HosCvxnwT/THf4er8Z8E/0wRGRjo8/wxX/kV/t/pj2DsB8/Te0jvUy0ywsKpiC6A7vhr0Ooh0hEs/5Q/jV+UAqlhRTiDlJcPod4MHyOXpFNeB1fk6bbJMojHJlJBCmWtSmcMWzAqCWr93WK7L2zlJWwlSMLtiPfJGTviMwJIJp1hnJTwMWiwpKsRS5AZy+5sssqPnDRYrBLP23lqmBKJclQJZ+7mkVdjjMxjUYdPiBBLGNJY7eVBzJkDIj7N6dVHUHyhYbGlRBIfCzZtTKmRbjwME2stJABIJIQ7HJSgB5EiKI0Y8mooOF4qUpgmSA+kpO5wOGsAW3tb3EwpndxLQZeJCjKFVBSgpOuItgLAPU74guSmRMQpAISVBCxXWgPMEtyMTsd/pmKUgIIIcpKhQsWJHEP5wbKSwOuUNoTWftwZ0zChD4kqwk2ZKBibEmv3gQ9Cx2XDgmB7T28SlCNuWpSkJUpKJSVFKjmCaBLPkTpHt5W0qUtUoEGXixLJLA5EJGTnJ2yPEu2k2MLlgqDFSQVNvIBPOpOcI0PkwTxQUn5A7tv1U5AUQkGoOxhqCQ7GofNjk7aQabQoh2T/CIrnoRZ5ZJ+FLkuXJJLkk6kk/2hKm0Wmel5QEtGhOZ6/SE4lcPp5ZVyul7semarh4RFU1TUYdIV3LbZneKkTqrSMSVb0+/nDwyYHATNjlilxYstl5qlrlglASoqBJozJcVdhUawiV252mBSpLpylqyOgL/EBWoahHJz2itMuXLHeo7xJUAzDOu/LXx5whK7IpWLEUJNSju+uEKGQ6dRpuMfI0fTZpx5QTaNDOvBaULUCkkJURSlASHrXyhJa+2iklk4CWTTCpRBKcRJZQoH96G2ntDZmNX5J+sBWS65Fpcyfsyk1BS44HPnro0BRj5Dk9NnjHk4tIaXNfRnywssDUFgQCxzAJyIY6wxE8xXd90JlICc6uSzOTnTQcIJTZc/eghHBWQtkAsx6pSmMWpkxykUPIwOC9g2yDGOYxa0SCYXggttAs1RALM/vRxCe9r+mSVMAhTAEkpUMydAvcBr+WhmS6GEXaG4VrVjlgKJACkksaOxDkA5kN+cFQiK5OtA/Z7tMubMEuYEsRsFIIZhkXJdxrx8NWExluz/AGcmicJs1ODCGAJGItlROQGfPxjWCRAap6FTtbIJTFqVR4mX6n1MSCI1GZYibEzMoeUV4I5QpDIVl4VHRBzujoaxaRgJZg+zGFsn3WD5BgplOxtJ9IKQQBygGRF60YkqSclAjdnSkUTESV7JWa9JK0umYggZ7QDc3YiEVgta5xXZ0qSpKEnBMq5KFJMsk6sWB3s/Nqi4JRCXloJAAdg5YAfKJ2eUhFrAAZ5Gy24L2h/uT4Q6s9PFLDBS4W32rrVef5R1svRE2SpI2ZmKWDLI2kqK0gcw4oRwgFd4IkGUC5VJmzUqSPiKFBagQNQRh8IMvuelEyRslRxlRCQCohILMKPtKB6GBbWET5VompGJaAsILMrCpDgEbw601yYwbOnBGHBafF3+/wCX+3Zfe97S5siUoKARMmpB0ZnKsW4hh7aHVntSFpBSsEEEhiMgztycPucPGeXdMrH3ZA7tclE3NgFSyAVOPxIUx3tBV3hMiZLMs/8Ab2jINQLajP8ADjHmltaa35JZsOOWPjju1bXs/p96X7F1/WHvpKkpIdSQUscyC4qMwaeMC9kLWJlnCT8UvZUDmwyPhTmDFN7FNntUmdMUSkpMsJSkAJyDgPRLKyD5CBLyujBbNmYZXfAkKTTao44ua9RCeS+HAp4Vjb01yTryu19dFk6cP08q+7JlHGff73lHkvtYpeIy7OpSE0JCqjoBE7dcncWOcXKlqbEo61H1imxTE2KY6we4nIScQD4VgVcDe5NN/Axno6PhYMkLiuTS4rtXVN/rvQ0lTZNtkqABINFJNFJOnVxQ8OcLbgsSftZK0grlFnIFUnI++Ee3VakzLwUqT8BlsssQCqlWPTwMN5t2KTa0TU/CpBQv1SfENGRzTisPLFbSceSvtP2/n0E3aSzS5SQiXLT3kwsKZDU/Lxg7s7cQkINdpVVGnQdIrscsT7ZMmGqZYCE7n1+fjDS+LGpchaUKKVM4ILZVamhygMTNPjCHp2+6cm/r/wBItmghJIqQCwpUh2GXt4y57ZbKGllS1PiSNGpShJyeNJcklYs8sTC6sNS75kkV1YEDpGYRZO6vNtFuR/qBfzBhWD0WHFJ5IzV8ba+tfyxkjtKlUhcxI2kAug5g6ZHLjwhXdPaCdjT3w2JtEqZgDlRtH0NcjEu1di7pfeJoJoKFDi1D73RdPsYXdiTqhIUOhr5PArwd0MGBY1JLU3X1Wv8ADGN79n++IWlRRMTkoE+BH0iu57vnSlrVOnFYZmJLb3rlT1jryvZabCmagsohDlgWdgc6Zwn7Q2hUyZJC1YZSwklsqhLk72f1gMlgwZpx+FJrjtdW9ew9tnaeQhwVhR/Z2vMUi67O0UqerCh3zYgA9HNYssXZmQgUQk8TtHzhAiQFXknuQAEfEQGFBX1wwGTx+n9LljNQ5XFN26o2aTwPh9ImBz8D9IkgQuvLtHJkKCVqLnQB2G87h9IFHkY8M8suMFbD0ZV9DEwRvEZ209vpKSyUqXxDAdHLnwhldPaSVaKIJCgzpNCzivEQNHRk9D6jHDnKDSGIbePGOUn1EXgRxljcIajgZTgjos7kbh4R0GhT5o+1BQWpjhFebCBJxqDFkq1pelWhV0Uug6Ta5w/ygr91bE86ERf/AIqpIrLmBuR9sN40iqVO4wbKmnf4w0Ys3JewwsVpStIIfi9D1GkEiSCQqjigJ866UA8BGVFt7u0YUvmAaUIOj8HfpzjRCYDmDT96LRYt1tEJljUbYhbbAlKT/qxJOXI+UQTZ8FsWMOxOlOaUK0li/NKusEyykZFQ/wBX5R5a56gkqRimLSNlLpDndiUWA1c7oc6Y+p8Pqq/yv3A7N2YTL7wBaziQqWlyThSfwwvtt4KFm/R1SViagJCSkOjElmWlXR/GGkq9LQkPORKA0AUrEDuOyx5gwxsVqROBKcwWI1Bz3D0+ULro6cfrny5ZVy2mvG1/Ngtru1FolylzE1BQrkSU4geFa8oD7Z2QmRjHxSzjB3ZP9ekaISwUqBLCoPX8jFdqQhYIKkkGhBIq+dDBaI4fVShljLwn19AApFpsr/8Allg8iR8j6QH2fUmdZghYBKNhaTWopXw8jDyx2QIQEJbCkMBwjP3pd82RNM+zh3+NFWV09+sA6MEo5OWKLrdx+/t+qG9ju9MsMlIHINA0690KlTloL91iSf3kjSFM7tmpScEuSvvSGAOQO/jAlvu2bJsGBIKlLUDMbNjm2/7oMLZePopck/UOm2qt/wB2M+yiEpkpDjEraO+sF3/ePdS8nxkyzXLECH6GEVi7EpMsKUpQmM7jQwJe82dKlKkTjjSWMterggsSamm+A2zofpcXqPU3GfLe11r6e9Da+e0E2UuSUICpcxuJLsQAxoWV7aBe1o7udZ5u5bHk4P8AVDe60CZIsxLGvA5S5reDDrA3bC6VTZWy2w6uYAL9a+UB9EfT5cePNGDSVWm/f7kO2cl7M4+6pJ9R84hcKe9sBTwWn1b1EM7Xdxm2fuyalLE1NWZ/GBeyl3TJUgpXQ4lEDy1D1Z+RECt2GOaMfS8L3GVoXXaO+u1SdQlQ6g4h8otsV1C12JCXZQSMJZ2KdmvBg3IxZct2TJM2eFfqlFxuL7g9GBY8hHvYS0gy5iB91dH3HL0MA6M02oTyYn1JST/3DS2zv0ey1LlCAkE5k0APzgfsndeCUFn45m0XzbQeHrAXa+0FcyTZx99QKuTt9T0jT2dQYAeVfSFOTI5Y/Sr3m7f2XX72enX3oI+c9tJTWl96R6kQ/t9oVLvGUokhCxhIOWW48Whf2rsgXbJT/CoAOOZGnSM/J3fhmL4GWLvUo3/4Obm7NykSwWSskOVGr8uEZ+8pSZNtR3NC6XAycmtBvBygyXctslAokzdjcSzcnBbo0FXH2RUiYJk5WJbuBUh95JqTArVFlljic8mTLyTWl9/dGxk5RY0Lb3vpFllhS3LlgBmT1iS7cZ1n7ySWKkulxwoDDJHzP+nnJKdVFur8Dmz2PEkHn6x0G9krOtNjld6oLWQoqUMjiUo0oMnbLSOi8cDaTOHI+MnFbpnxVaXJeF1pmKQcSlSwGb4m8A5KjXR88g8NJwrlC+32bGhQZ1DaTocQqGILh8ogqumWfRem3KZwDRviQQ4ObVc8oZ2e1zFoLBKVePgD8z4wNInBaQpqKAPj7aDbJKLkgU99OpgpNGdFtgsDnEolS954jT7uYg+z2wmeuWoAHQBzoCC/EHcMtGqFLtZSa4RwBJfmRl0rAakiQRO78MQEkKSHUc3GXg5isaSFl2apa2imZaUEhIUnEa0Z2FKHLMN4xnrR2wT3eLEWcirsGbQjXTOJWS9gJqFTNkLBSSEk4iNSw0oOvAiHQjRoO5xAg1B4QgTb+6tJAdwBjYGmbP5nlD79OQyu7mJMzCcKSDU5Ow0GZPDpCyfd8uQDLlkqd1TFn4lzFVUpXJwANMLbyVkk1YYugu2X4vGAmiQQCNVO1T5NDRM86h+g+VYzd4JKAlSqOJatNUg5mm+grQ6AtobJMC0JUNQC27hTwgRvyZuuiXep3N1byIePVHcSIkeMRMsaDwp6Q1GUmgWcMAK2xtolLqPRgTAd29rpU04SCl3z4MGP4TXI8aw1EvifWMz2guwIniYkAYk/aDJ6tl0z4CJytbLLK56kbCUQcoV9orm7+UUihzSeIGvDSFNyXioDCoksSl+R4RpjamS+ZO/KMtopizSwzU12hH2NlrRJwTGdK1YQSCRmD54vHjGjXIcVGYLv0hYJiTomLARuI5GBVDZ86zZHk6sYJlx3dwD3+5Sh1f6xam0q0UDzH9oxG78l6pcA2C6ESVLKA2Mudz8N3KChPU2ST1b6xwte9PgQfVoWy0MkoxcU9PsynaPs+ubaEEKG0kgvoBu3/HFn/RWBOKVMWmYMi9PJo0i5iCpKjiBS4yfMh3Z/wiC0TEqoCDwdj4GA6PRj+J54RjFdI+bX7ekxSQiekpnSy6VjXf8AIuN2kOby/wC6skud99Ic9KHzDw9vq5kzkKThcscL02mOEg6VaLpV2ply8CAAkMAOsCtnbL8QxOMHCNNP9Kff9ynszbU2iSCQMSdlYZq7+ucOhIA/ufrGDtFin2Sd3smqTmka8CPnBU/tJa54wS5Blk0Ki9OTgNB+hHP+HPLP4mGS4Pe3VfQE7Vzf0m0okILsa6sda8B6xtbvsgRLCRQJADNoAIU9nOzQkjEramHM/IQ8mTwhBJyr6n6RvNnN67NFqHp8O4x/d+5q7vlYZSE7kjhpujosxEUaOjt+LWj5+r2fBpggUmrwbMRAVqkhSSD5Z9Pescb7OlAMm8MAXKQCpaSe7AS4Y1DmgASSxcjTlBN2XhNxJ7xwiZ8KDi2VJpkfhKmJpns5tE7LKSkMkBO9h6748tqFzBgQGYglZLAEV2RmTxFNHfJ00xWmg29LUmUAtT4SpqB6sT8vSPL5u5HdpnYe9MpaFs5YocYwA7VBd89kbmj2z3VLIPeDvVEMVLqeSRkgfutzhkhAbuz8JTg4MzN0FIaNLaA7Lbd2ekTJYSZaWSXSwo++mbg6xdJSkhIOHEkZBxQEgEDLQO3loLYb5ly7OkzZiU4Ps1VdWJNGCRtKUQAWAesV3dblqQZk5BC3ICcOBYQVJ+IKepKafsqOeKjS0rBHuhgVl9kF+Dkx4mxV26/sj/kcgOsLZ/alMvKWo8EkAn95b+QaA/8Ar2SaFSpXAop/EjEfSJrfWx69xx2ikrUgqYrUaJSlIOEA4i5UC7lIH3c4Xzr3nSMM0d6JTBK5KxRByxIckkE6EOHfeB7Z70EwY5c3GBqlb+NadYjbAZtXcAseba8g1OJg8/oDiWy+1s1UwjBLKdC6kEA/C+YBZnLVzYPDizXtiUxoBnmSxyYAVDtXjkDQZxNmQn4czU0YOdPlxrFsy8BKwqUQSoAPicAAqBSRgcGuKhP6s5Vgp2BpeDYytobJf18DXyhP2kWAWOeDLWpLeMREwKS1CCKPtJ4a1HI9YXTrCpnwpDaBwOYYV00eFnLQYROutDrPEvGpMt0p5+/lCS6rCQqtDm3WHVptAQnMUBPWg+kCOlsL2DWRQZQ3EvyNYvMobh0hBaCFEKZ04kuPxEBRoToyW0zG9xo5MqgDktSufyjJ6QrWygyss89/A74l3R3+X0aLlSm9+98QKoYB5gPD0j0E8ehH1jxVoCQ5LCpfgPlE5M4KDpqN7GvLfCsJ6Vb/ADERVZnr/cHgdIvSIJnpq/7p8gYRq0MpNAqbUpNFOeP5D6Rem0JLaV5esUWhNTFcpZBpCJlW7DzZwqucTlWePJTHMDwgiWjPPPedw4w/YXkdUSSmIy7PjCE/iKfMh4ng4ny+kE3ej7RHP0H5QyWyXKtjO0TDiMexOWgGp1J9THRCVuTZG0j4itcCzU+9IImmFlrvFIyqfLx1jolFlU0SQpiR795QRLnRm5l4KxO/TTwgyzXqD8QbjmPfjA4NB5GjlToHva9cKcMtQxghw2JgQcxvqCBq2uRrs1oCqgvygqTKRjxhIxkNiau7PlDJ72BoV9mUGVa8MxBxLQSlakjE7vQ/dcBQORdhTXX22fLCFd6QEhLl8wN/jTnAQS4aJiyomFBmAKMskjEAoFwxoQRmEl89kMal6XemJVGYtljnWgPZwkSzktRIfk6WI41iN3f/AJoo7VoWOSC5PHEoMPAxvFoccvlFkoNBiuOkNKVgN13DIkJwykAPUk1USN5PypAt3WEJm2lADfaCZ0mB/lDmZL1EZu130U21pSO+VMkhJCVMMQLpJUxGEJzO6NRNui60mWJvdYgJhyTrvzZnZyzvCa/rqPdKIJSHxLdSsJD1JSM88g3jDK19jps5aZy54EzEFKCEMgAYWCNXASNo1NN1WVvs2JC5agxUkgEZE6Nuq0K0l0NGTBZU1hw9s0MLNaMoTWOcBZUzGomWSQM9gFw3+mBbiv1M1WBilQ0ehbcRrwMIkx210audeMuXmpKTq5CfMsBpUwtmdo7KFDvLRJJcAALCgDk5b+Y5VyELO1coYMayydBx+ZpHzOeh1Ppu4dDDQhzezSddH1rtJaAJfe4wZYwfApCsRKiDhFQpgU1c/e3RGz9ppgSlwoqbLCHPgWeE9usRN1SHJR3YQsJAesxRDVL0Ewnp1jSm6EhIwl2AZRzI39c4Savo0WvJZ/jiinceQDeBgKXbJifvkgDJRxeai/nEl2YiIy1KTkSMnbgXHgQDzAiau9jv6Fs+8MSClaHcLAKTtBYScOwSHegDF3eho7+wymRUMciwaqaDZNRQCmkKpFmTMlFIJTMAVUEg1JAU4L0cDOhCXoWPWOyrluBNJBOTkh94ck196Q7l+Umls0MiRiIAIqQI8XawtZw5E05DLyEK5k3AMc2aEIGqmTwO0Txiy5LdJmlRkzErwsC2j8CMqZ5eEJbobjQbPzihotn5xTExgyzrg2Qr1P0hXKW0GWebT3viiFYeIMusfaPuBPvxhclcMLvUwmK1Caczl6RSPZOQyQtgBwEdAdonsoiOjj5jrHZ+f7XbSqhPFh9IWTpvR9/v28WWWaXJYqWR0SnRycnz8KQKs6nX2wMeiSRGZZVFmGe4gvEapZ6flBC7S52iVDQBgBvoGfx58LLTaElISlIYFw4oOgzPA/KBsekQlTiltCzgj37eG1ivdQzr6wqQkkuVEnfFomgGtOIpAZqNVZbyQpqsdxp+UNJS6xiJc3dXyMMLHb1JyOWhy8IKRjaS5mUXJMILJfQPxDqPpDeRaUqGyQeWfhpDCl9rlFcpaEqwKUlSQr8JIzZxk/lFd33RKkBpSAgEAE5qIGTqNTny3RclUKe01tKZYlpKgqYFbSVhCgEpJOEsSSSAKfihhXofFMVzpQaujxj+xt7CUDLmqmAKYoUvEU0xYtohgXUK/CwAoQAdjPkpmyykklKwxwqIcHNlJrwcb4HYTFWBS5hnSZRIkiYp5ic8JL4UuMyNdK0g2ydm5MuYVoxBW4qcDk4fqXjRSLAiWnAhISnNhvpUnMk7zm0VzJEI0FAk2xoWGmIStnbEkHyMVTeztnVlKSnikfI08oNAjNW/tf3E4pVLOAEjEk7VMzhIZnBo7t4RlGwuVdji/LGn9FWlqJCSP9Kkn0Bi21XxLkS5eIKOJAYID0CU1zDAOI685oNnmvqhTcaUbf0hT+iKt0tIH2cuWnCFFipS8KXAY0QKc/FlWjSetdj+yzETkBcsuk8Kg6gjMER4qzcPflFFxXOqyoKQvvATiNG0ApU6AQ0lkECA0mFWAyl90cbfDiLGjirh+IMe2O9VTJaV4QMQyzb20W3mj7KZ+4r+UxmZfaNElKEFClHCHwkBnrqaliD84RxDddjG9OzMi0qxTUqKz94KINBRhVIy3R72T7LCxTpigrElaQAWIUkglwWLEEHPhllDGwWhM1AWguDwruYjMGGEuNbqhiS1kkx5rFqGiWD5fOE4msrTF6FRAIiQTGQGXpVUadeB/KHd1p+zJfNaRpox+sZ9Jr0PyjR3aj7JHFSleAIHyh/DJyA7VMOM849ixU9AJxGr7x08o6OCmXs/PMtKlbKctyaAcyMzvJ39IjaSsPWorWo8BSDTOU2FIQA7lwS9dySMhvdy5jwSyTiUQX5jLgT849XZG0lTKFq2GJKi4O9uvXy4x4mze39+2gwSvfpFc6T7+m+AErTZicmpp689POLpl3EUUGo+enyh3Ju4DCSNoMRwO769OEBWqcmezBTpUa5HiG8M2yFIFDAH6AB9IkhBSwfxqG4HSGEqRStB7fn/AGjlJD7LkcU4RTma9INAs6TIUUFSdoijcXHoHPTiI9sdtLkGikkgjKo3eEPbDY2SGZhUkGnEv7yjPW68BMnvLSkoAbEA5XXN2qkaP0pmyddiNW9D+y3soZ15/X+8GmZJmgCYlJYuAtIUAcnBOWu6EFjSGAU8tbAkNslxu0G6DsChUim8ZQ4H9RiblQ7y1qRRmBxobP4VOWzyUM4QdpbNPlhASlWBypS5WNqDZxhIdNSVO7FmfOGMq0kHZJHvwg+RfBHxB+IofCNVbFaQlsHaxaRhU00g1JOFfWm/g7NDqy9opMz7xQdQoN55eke2yw2e1BlhJWzJUaLTyOZbNqjhGA7PpnTLQZBIChi+MlgU1IcAtRKvAw1Jo1tM098do0GZ+jylELVQLSXDnQNvdnHlnAF39hsUpYnrUFLLslnSOZBqd2lNck0+9hWakMpKUlBNCVKdy+eyOOr7jH0C6BMNnlGa/eFAKnFXIeo0LEPxeEkq6CqfYktV1LVglFahKwByHNUUGdEk4sy74cqRprGhKUJSgYUgMBuHz38XO+KzLiCAxpEeilIYy8h0jwSookT6CC5angmAr0LSJv7i/wCUxlZNx/pAxS2SUhKSVAsVDhyavLpor5UuZ9lLQs1OJTFKMnbvCwri0Om8EQZYbuEqWlA+6KnedTX3lCsHbArmugyJYQ+I5k5OTw0yHhDRCt9I5miRyhaG8BEuLDLG6KEBoux74xjzBSPQIk+XMRMCMAq1jTyENLRwl/zMfkYz+D3zjRWr7wG5KfX6iBLUWDyfP+0N6lNoWkaYRmMwkP5vHQmvlXeWiatgXWrwdhHsS5JaL2Zu67t7wqxOANzZnSr6fKDp10ykAvMwnTEU6cAAWyHWBpExSMQSSMTOwBIbcSNktuY1zgtE9CRhlJUkqLqJUH+69XLksA+jco7kjlbFqrMyQchx46V9BFlhkBasKAQWcEZjjkcifbQwRJcVb1/vE02dKFJXhJKWyz6JFCQ7swqBUM43EKaB7bYZ7JC1sku+AEKOZYqAASAKbObZxKVZGBEtLne2T/iV7eC5UmbOUFLQcAOyjEAkftTD988EuBuMWXpZilNX7s0wgZqJACTwIPB2L0ocGxSZnePhALGiwohJbNnQ6hmxFMmNYLEnIfOLEyhyi0JaDQLBplkSQygFDcajwiMqXKlOUpQFIDmgU3JqPnxzaC3iKJQSKAB60AHWBVhBUXnjGMyTjZjsl2zDEgU55HnB1jsswkLUoIDfqgKu+q3zZsmZ2qzmSAHFMTab/LJ/dY9mWxSnHd9EqB65Dny3wHo3YILdLVxOrO7h/wC394JTKdsKgeBoYjbLclCRhTiWuqU67qkZAMz8KR5IJw7TYsy35wbZqJkNQhjxjM3z2anLmlSFBaVaKXVPBlUbSmmkaqXadCQRxyHsQUu7wQ6Sw0yIPgaQyYjQl7I3MizYlTGK1BgwdKQ4NHqVEgVamENvOsRNCqggwimOksrPOhejgEtm1WivHWh8PyjPZlo0LRWZfz9YWSbyWMziHHPxz9YMlXgk57PPLxETaHTJlLRbKnR1CKV5RWIToYOlTYtBgBEyL0Lr74wLs1BGo6/KJpRFIPvwi5CoxiSUR6Aff5RJMepFIALIbvehi5C48AiQTAAFWIPMQP2h6vDG8JuFK1E5FSv4AP6YX3FLeag1yJ8uPExR2vmk2VbEpLO4G9VQdwILdYTJ1X1DD5j55LNK56x7EDHRDb2XA08Py/KLrPLJLJBJO4e/Ex4FbJ36AA+rNvzIZukOLvt0tCFJZ1OcsQJ4/AHGg5ktSPWSOO6ISbqWfiUBwFT45Dzjrwt9nsgHeK2jkn45h5JFBzpEJl7LmBXdsEhRSGxhxUO+FyAoBJIar0pGZ/6eXNWqYormK3BBypRIySkVq5HV4AQ5Xau0T1NZ5YQPxL21f0p84ukXMrHjnzFTVjJzsh9wFB0bIwXIEmSjaVhw4gRhKagkMHGdAWzrpHibUZo+IhGIkASy7A0qRVxvzFTujbYbCQikVrUA7KqA6gKkDich4xXa7SycymoOIjJIqaGuedHzYZx5YLYZub0OJTIIGbIAAyqzirs+RYK37DJatns20JSlJXsE5glyDu4ka8eVfJVqQci/J/fvjVVbJiZ6wcSglOWyo/vHmwpXQcTDqWJElCTiYlJUFEliBqmjEANUbqFiIGzaDrqmhST4vlTLqxHnEbptCBMngkYxMVsuNmWFFCWHHDiPEpFKOpstrxkqSVJSaYmUFFjRiBz1r4kWIkIClFlOpsSlMpRJBGahuzZ384xtWV3TNUsqVQS8RqcRCTnhBwkqGgGu40g8WgBL5auUk03YW8aEkEgM4IjbCkyUy0uhIUlQIQaBLlwH1qOKgecey5oDfESa6lhUDSlEgtx5mAjMFXZ5iftFLcKqdgJOEFtliMGhxKcDXdGosl3SESRMUMOwFKWVkNQEnPCN+REZ+1LQQQsEy6ghQJ1DFNHGblNQrDprZLkYhhnkKRLSAiWWSiWAwSopDELwghiTkfhg1XZuzNzr7wWlakLE1LABQSgYhQpIKUuKVIOSqUaG9mvZE34kMd4I9IqvS0SVWbHZyzqCTQvuKamh4hwRlm8B2OwUcKB5H37pCWxtPseCzg/ArFq2R84rnApZ6Pk+4bosu6yEgnEcScgwIejF9zggjinjDK0zO9lpSsUUC6XAUCCzpJq4U7FiKEFwow1iV7CmXPIqCQeHzi+TehHxB/I/SFdpT3cwoxOM0lmcHKlRvHQx6lZ/t9IW0zbQ/k21CtW5088vODZZr74xl0zoIkWpSfhJHp4ZQtDWadCotBhLZ72/EH4j6GGEm2JUzHpkfCBTBYcmLEUihKotSqMAtChElFgeRipKqnkPnEyin0+mUagNjS5QxWfwoPvyhL21nNJwvmUJ/wCR/lEPboH2cwn7xCR76xk+3M84kB6FSlM24ADa3hzTiDEsngfGZlOUdECI6JcSpRLFDwH1iFpQDLDgHn+6Y6Oj12cT6NbPlASwAAAEgANQCooNKQolllLbQFujt6DwEdHROXzGh0wC5dpIBrsg1rXN+dT4w0sCQSXD1Pzjo6D5GkLO0Iqge8zFk2ljmkUOE1FPuKj2OiP9ZRfKLrgSHNN0a26LMkJWyU5J0EeR0PDoSXaFtoP2qhuNOGWUeThHsdCxGLU/qx/7F+kv6xyEB00FRWOjoR/Mh30GLlhMtRSADvAY+IhN2gUQiSAWBmgEaEbWY1yHgI6Ogs0OjKP+uGhwkjQsoM8FXeohWfvDHsdDPthfRr7k/Wjkr+V/WL7yP/cH95Q6B2HIMPAR0dE59CiO/RtI5H5fU+MAWU7TaN8jHR0DwF+C20ae98WyjTpHsdDoV9hCDF6Y9joYR9Di6JhKS5JY0c84ZpjyOibG8E0Zn3pFwjyOgiMe3YPsT/7PkmMP21O3L5K9RHR0Rn836FsYhEdHR0BDn//Z"/>
          <p:cNvSpPr>
            <a:spLocks noChangeAspect="1" noChangeArrowheads="1"/>
          </p:cNvSpPr>
          <p:nvPr/>
        </p:nvSpPr>
        <p:spPr bwMode="auto">
          <a:xfrm>
            <a:off x="63500" y="-8953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UUExQWFRUWGBgYGBgYGBkcHRweGR0bGh8gHhwaHCYfHBkkHh4cHy8hIycqLSwsHCAxNTAqNSYrLCkBCQoKDgwOGg8PGiwkHyQpLiwsKSwqLC8sLCwvLCwsLywqLCovLCwsLCksLCksLCwsLC8sLywsLCwsLCwsLywsLP/AABEIAMIBAwMBIgACEQEDEQH/xAAcAAACAgMBAQAAAAAAAAAAAAAEBQMGAAIHAQj/xABGEAACAQIEBAQEAwYDBgUEAwABAhEDIQAEEjEFIkFRBhNhcTKBkaFCscEHFCNSYvCC0eEVJDNDcvEWU5KiwnSTsrMlNHP/xAAaAQACAwEBAAAAAAAAAAAAAAACAwEEBQAG/8QANREAAQMCAwQKAQQBBQAAAAAAAQACEQMhEjFBBBNR8CIyYXGBkaGxwdHhBRRC8VIjM3KCsv/aAAwDAQACEQMRAD8AlWpcFJAIO47wCCeog7RHvOC8pmTpjdCthAJMEWA9z22wE3DalFg9ReViLEw2mAwJG8FQw2MQe2CcvxCWRQVVTM8szJ1wVE2mDGw9Oqy5ZTbJ/wAKzIpOramKqFn1DRIi1wZNt4OL3k82X6GABzRF7yIN+2OcZmWJ8saW1f8ACUE8ulCGPRQSTPe3zufhTM6qQFoUd/5oae0GTf0OCGat0SQYTxD9OmNicaUGlRGNnNsErS9nAPEM4F5SJBBn0gT3t0xLxCoVpsVMGLdbk/rtir5mhUKl6kgyo63BtJuJMhfpjpQOOiYV05rFSSxAIWPSI6gHrjXK1gjaZtpHKJ3mIgXFyMIqdRkAMzBuoMEAEn8hNu/fHuXqc8kEavhUm4BgC/03HricaXKZ1mNZpMrHyuSVgXETtiNMwKFayFVIvq5nNyZgXjYdr3wNlaupmR2VCkRI5SZJ6dNJ39R6YPqTUqipTQOBqEkiCBsJ3XuJ379mB2iAibhP1rFdGs3a3Te5v0Fre+CpwgyGZrLRl0FRjEx3uDcC5kRYRbfBeV4ysuGYArv6RaI3n74ByY141TbGYhTMgqTtG82/PAmU4wrvo63v7MV+v+uBTMQCY4zEfmc0HaN/W+JMciWYzGYzHLlmMxmMxy5ZjMZjMcuWYzGY1aemOXLbGYXZ/jApuqQxJ30qTA9Y+WAcx4qVVbUp1qLrMG87dIi84mEBqNCf4zCrgnExWXUh5LgSZYlSQZPS0GPXDScQpa6RKwnGhv6D7/6YzRJv9OmIs/XKpyxqYhVnuevrAkx6YkBSlua4hlVdleSwN+V2v7gHbb026YzDTLUBTQKJgfU9ST3JNz64zDMQ7fNDB5C5XxbO6gQxKuhEXLiVgOBruEIC8pEyLkg2Dy/DkJAXzGWQ2sCRItuIGlm0wR0aLnZ/m+BVW8wCgoLEg1CrCTK6TZpBsGsGk79hCfDeYoU9TQ9NzNZVUfDynqJ3n4RYAX7V3C8qiWEnJN6vBVorrIZSVIgc2mbXMHYahqJHS1hhpkqYpVaipyqGACwCJMao7EqJ+e1sA8CzWgsmY+ErYweZWNy2mViYvNptYjHmRrk16XNq8xlYf/ZJE37AjvyCfinBgzCttA0VvJge39/XHlSoBBO3+k49AgYV8XzZAAUTpXzGG8RYW6iZMb2tjsk0o521QABO97gdPqRI+uFOWdhUo0gICprYDpM7/OYEbgYQ0/E2Y1jSNZaYAHxGOwiFW5nv74Az3GC5LD+GWOsEmWIaAoEdIvHSTsLYXvBEhAXJpX4nUSoSgOkyo1FmuSTMWGokE2HSMLTRZipEOzmBHXr0EDuBOwm2IKNRizS+p0XlYGSIIAibkdbfffBqVGqK1K1RpZgEIXSQqibgSoHr39DhTXYkCDLMDYTFuonvHzj6+uCOHcYZG5btsRY3Pz+WNMhVWnWUvo08xOqfiUspXSPxGxG0/XDTg/Blr1HqEhCtRToQggAgNEgyDBiRF5tbDmtsuickBnvGlXyzTIWfUGd/eBHr6bnFao8SkyxJJaW9ZM7/AHw84xwTWzNSSFGs6lPLYkKZKxFibMdj86s/G2JaQoJNyqgGwCiwAAiJsBcnD2iAqFckG5V94f4oLKdbQtMSVAIL2IAEGQAR0GwJOA8lxKSahDAAbqCxQwNjN5uPY+mKatcsZ1W/v64NoSNzAaJbex6/Y7frgTZBvS6JVzynGWq1fMYF1Q2jlEiTczAgdLkkR2xcMlXLjVaD8MdvX1nFP8IZQNTVmqNpXS6qpFgZkMImDuQOhHbFgz/iSjRRzILLICz8RAkx6CRJxzleomBicU5xmFPh/PvWph3EAjl2vc39+mDczxGnTMOwUkTf3j8zgTbNWQ4ESicau8Ak9MVrivjFadZqSgNCbg3D2sbWAH9jCfIZyq9EoXJpyQdQuQeaxIgme5m/TEE6JTqwBgJzmPF+mroCiL3v/l3+2Cz4oUPoKsSDDR0JgDeOs+0Ypz0jJAGpVVW1KYPMs2Ina/Q942wM+cUcwSGJVp1Ex7SZue//AHS95bmkb5y6DmOP06dNnY/CYiCD1iZ22OB894i0Uw6pqDAwZsO2o/X+ziprxBamhaghi4HwgwIC2BsJHcGdI7YN8Q8WVsvTo0AQGK3CELYTAJ+ZP/fHCpIJlM3pIKZL4sV6LE6kqBNQ09YtYmxMza/T5UXi38Pn1hjK7huvNI1csHsJERgXOZV0JV7GAYnpeD26TfvgB8wy9A3MrXMEgSYnaTGx6gfM6b56LlWqPLs1aPDHiw0CUYhlI1HcwQJgAQJi30v0Ns4tx56KqVM61LCRcT8Nj1FxvJuYsccc/eZJgQJ27e0dPT0GG+V424kF2IcaWuTIEdT6DHOqYDBCFlYgQu18PzGumpJBMXjv7Tb2xoOerIPLT1D3Yx1/pEj/ABHtjmvCvHj0Q4sx02mdxYTt6Xw64f40Wn5QYM6kGIgGe7Cwkm/+K8YNjw4SrY2hsCVfMZhOPFVA3DgjGYKE7eM4pjWSRACnffoe8D19seVGAADsoMiLjpf8Xzwp4vnqqPCkctMv0vEAkjY6QS2mRtv0wU2YCgmNSsQNSKWmbGYnaO2OU4hKr/HKP7sNdE6qQJkSCEJgkHr5ZtAJhSo6G0Ar6OIUwkaSEWJ+EM2oafSCLXF7YuAyijZFIO9gCf8AP545zn8m2WzKqzMtMsPKZ5lBKsI9ARoiex6jCndG/PJUwumO/QXJH274rlBTUo1i5uFaYt8GtF9YlGffdsOcrXLojj/mAN6DYxPaJHvipZfO+TkGa/mZh2Am5gswkAdNIY+59cG4wJK4oHilB6RrmkSEQimCGtcKdPvzT6Bb+i538wFpRQlMRLQWv0AG5kdhZcBcXqmm3liqGSzQCdgSQGBUDUCT0PXALZvrMH9e4729cZtVxLo0Q2iU7ydA13IRVQAAkSYA2kmCZNpt1wZwZ/KrAF106/LJFxe2qDGn8NzaGI9MV/K5uojqWY0RbmAvykwYtJmfoMb8T8Qs50FxUCzEC5DQTcgEX373OHsaG31Sy6M0141URMzCnzDBDlgFllJuQDtEc3pOGXBc0Kg0AtTVabvWqJpDHUxIBMbadO3rbbFKqZ+NGkkfEpMRCuApm0k3YGOhHvi48C4GtbTqZtaAq6cwJ0QLCJRSZmbnoBi0wTcIA8EwFrxmpTp1AadR4TT+ErIUk6QyKCNM2U9gO2KJxfiT1qhYjmMQQIkKIki8se846vxLw1U8llpmpVLNqUOU5DtMmC1u5PTfFfqfs4zhAU1qIW9+YkTExK227/6PaYSa9JzhAVS4PkXq1FpgDVUiNbFZm8jvMeu84JoUm81qZIV5WnBaN+W/QrAubDbuMNs5w2hRrihWaQmka1BplJCnUmjVLAzuPU9yp4jlKj1uSo1WHZfMESUJLK1r6o1A6ovpF7YDE12RSN3hCs+W4i1KKBWmziVkD8P8th17kfXDnhnhWnU/i6dENZXVjMfzKzct5hR85O1NzmdXKhqVE1FqoXV9egSrAjoZMEEiT29MLf8AxPWCgJVYbzHc2me5Fp3tgJLUwPA6wldKr+KfLV1BpSofTzBEIWRA3lxG09fpRuIeI3qvNSTq6DbaNvaLemE/75KgkAn549o5tjMlRG+o6eoH23MXie2Euc52nqodULgJReWzhV28y5bbusGbdzYCLyJ74Z0s+wsurVsIMbxbT3J7nt74rrOwqNCzoEGW1DqAZH0F+oxY8vUZEU1aRDkFlbURboVAG4jef0xFQEQTZEwJtX4isKh1BvMQOxj8JKyu4+ElYAvHrgDyQQ50sAoU2PVoU/FveF++2y3NcWaoSWUdQSexmL2uJ39F7YjPGm2cknlBuYkDc3uevvgX1Q5E4t4o1+IGoRJACm1o32BI6dPrifMcZPlFOXmJZrCdtIAPbf2viuZ7NwzS0kkyZmTf6+/zxEubnf8Av+/0wqXBI3oFkdm87queu5+UfQWxo1RSggpZSIO9xcwPoPWJ6YBc3P1GBMzm5Pae3pg6RLTZKfVKjFGGmJnc+sRtP398S16ZnVYR+Gf7jAVbOFWF4xutab3I2HcnsPt7Ww2+aX0iEWCAJYHm2BvAG5+oP0xLR4gdhtJ9zN4n1wFUzFwogtMASNxIt6T9/fGZLgrNqYmyjVyxGm9+ZgYFrgGJE74c1pfoiIdKaDjdZOUVDC2sV/XGYCbLj1G0e3T7Y9xO6dpKmSu95nICoyuWmFMReD+F13Ctvf1i+Dmnpf0745t4P8aMECmGBvLWMkwBMyTsYjF1oeJENm5T2kfrGKjtuotOF5grapPFRuIJxhH4w4J+85dgBLrzIO56j5j7xiGr46y6OUYspBgEizdyI6DvhtkeLUqy66bBl7j9O/ynDw5tQWMosQNlXPA/GNWXFJiddFtN7EqwbT/l8sBcApK1SgtSNIyRJm3xMZI7cp37Ya/+FT++tXRwtNrsgBknc32Em/Xc4ZZLw7RphQRrK0xRlrkoOhAhftghMAFdmuaZbghzVUuoZkZiFgMx0qdC3aAQYiZtBmMNH/ZpVZ10lFpxJZxzAybBV3tBmeuOhVM1SorDOlNR0JVQPywkzn7RcjTn+OHI6IC35CPvhe6YM1GEKDL/ALP6YTQ9RmX+lVU/Ugn1+Z7xgnK/s+ySGfK1nu7MftMfbCPN/tZSP4OXqP6sQo/XCmt+0PP1bJTp0vkWP3kfbBiNF0NXR8pwShS/4dGmnsig/WMSZvidKl/xKqJ/1MB+Zxyms+fr2qVqkHoDpH0FsbUPBRZpaSfUk4MBx0UYwFd83+0bJJP8UvH8ik/ewwg4l+1AuIy9Bv8Aqft7D/PEmV8BgemGuW8IIp2wQYdShc+RZcu4zxWrUqmpUSGME6fT74FTi62mQZ64vvH+Br5zAbCPyGEFTw2rDbvgdyFXIBKA80VBZle3WCf8xjT936BSs7RcfQ9fnfEWb8JdRb1BwGeH5ikZVzHZr/ngTShDuxKJbKEkBWn56fzEffG7GrRGtJRWUgkgMIblIYx17EdsBDilVY10wY6rP+uJqHielMNqW3X7XEj644GNFG7gcEVk875QJYBQ51hdIi8xBJkLBAG+2GIz9XMMLGpFhEwAOlrBfaMRZbjCMVjy25SFJVeQm8rFgQRNxG9r43VBTI8rUhKmeYMDJPp8N9o+eEVGhxxSuwHRe51WpnQV5og+siBYj4t+v64UZjNHUT+Lv1JH64LrZitcFiwg2LdDBNjeTG4vhLnassZs1uUC99z6WvfqbYANGiS9uihr5+WsZPpOJKOdJF7QJ2wy8MeDqmdeotJ1GhdTapAmYEQCZN7+mE/ENVFjTZSrIYZTBII3FrTh2EEKo9joB0WuYzsd7XwDW4oYnAWZzxJn88FcOydIoWqs6E2SNJGoxEzJCxO8TIjY4Y1gTm0zF1FlsyG1Mx+ESe8SBb3JH9jBuWJclyY8vTt3M6VXvf7AnC3M12bVTAUAzcmAABzNIMQNO3pAvgR82pIQajTTbfUbCWIj026AAT1PQFZFERKfJnF1EDowkwBIFhbpIJPz64s/hHK+fWguiqvNJIW4EWuLkdQD0BtijUXBWRA/xGfnIn9MH5CoVvPWxmLiCYvvH64LFBlVHDC6V2J/2aOD/CKhN1DVagN73AWJ/u2MxU8p46zdNFRKkKBYEiw3HQ4zDN6eHon7yjwKrnhqtpaXDAKRABuSJPQ2gwd8Ps3xGkx1PrDRA5+3oevpvisZCsZIJncx72Ensb4Iq8PRjzK0G8hjHqIO+5M4yKrWufiKuU9jcAZJ8I+UZnOIUmMIzKWGzGfmD26/PfFs8N+OBlsvTRKDVm0kBi4WY5trkWxSctk6axogzsGMj29MF+CyW4ll6LAgS0AnoTq/Qj74dTnJqAUt27okz2j6hXHOeM+JVyPLVKAHQS312BxFo4jWOmpmql+iwm3YLi957JpQpM+jUQLKN2Y2VfckgY04f4YFINXch8yUaXMwpj4VH4aY2jc9bnGmKbYlxROc/FAHf3Kl5f8AZyzmXlj3Yk/nhxlfACACw9YGCshl66jLMMy71MyhZ1cKVUGnq1qoAjSxURN9UYHpCtRylLNDNVHdvLPl1NJDliAVACghu0YeNmboR69v0q52k6g8dMrfa1pZTJowQ1aczEahgn/aeSpVChaCp0klW0g9i0RjfKcPy9LLZgVKSt/GrIBpBZizEqo66riOwE4m8OZVcrRrU8yRChKj6r/GgDe/MrYbgpAEwfvuSt5VJAkCb62zz74TunlU06hERM9I3me2Fn/ijJho85fUgEge7AQD74L8JZTTlQpUqrNUKq24RmJVT/hItjfwvRAyqIQOQvTIgfgYr+mEENbimTBjhx7+CsgvdgwwJE3E8O7imGVrJUUMjBlNwQZB9jifCHw1TAq5ry7UfMGiPh1BR5mn01drTOH8YTUbhdAVqk4vbJVX4zTHnMT2H5DC+nlgQcPOJ0JqH5flgVMry9sMbokOzKrfD1NU1gwEJVKKe4AB+snElfhwOCeCUoFWP/Pq/n/2x5xnL1HpsKbaH/C3rvf0w2qBiMJVKcAlJMzwQHoMKs54bVt1H0xaeG5nz6YaIcSrr/KwsR/fSMbVMvhBATgVzqv4RAuo0n0wM+RzCfC2r3xfa+apBtLMobsTj2tkFI6YWaYKMOVM/wDEZFMrmMsXNudT29I3+eIX4xlWpgCoyP2qC3sJt8sE+I+ICijEICwN/abR6lb4T/uQqopIMGDDKJjCC2Cr/wC0c5smB48yug+CPEX7vRdaVOi+pix0sVZugvJ2Gw6Yo3E/ClbV8SszX5jpMm+7SCfc48qeEwommSh3BUxiXKHPaoaoKlNVYnWs6QNzIgj647JUXUg8BvBVjPZNqepag0MBMEfF7EWPW+1sCZPimkaKirUUXW5tYCPaPphzxzOLUOpHQsF0lRM2JM36XxXwZbp/f9/bBTCr4cJLSEXn84ppBaagF2JfcwoaVQmBtAYnry9sCKIljIvIHS+8AbdManPKhgLHf3xvTzAYyv3v1+2OU9KMrLFdh7dBbDbI5jT6AjT9we/pgDygbkR36++DMk9MiDvq9Ohntb39hjpVepBEpzRzvKOf66v0xmH3DvAyVqa1FzWXpBpIp1GUstzYkPf+7DbGYZgPFI3LtE3y/wCxbNptWobbzUn/APXhon7KszEGrRJjfU+//o2jFI4d4kbLgUwc+zEAhhVrKf8A0gBR85xaeGeLcxMtm6tJdv4rUakfIUy23f7YouNM5hek6RyWzfsZzE8taiBfc1D9tOHfhv8AZzXy2aSs9SkyKSYGqdiLSv64a8F8VnTz5ihXHRp8prbyGEH5Rhtl/FNGpKrUQVIYhdakmATbSTNhODZunEQUDmum6l43S1eSsxNZD81DOP8A3KMVbiXAc1SehWq5xq38VEZYKKPMOjlVTpIlgIYdZnDzOcFZtVNHIhUqDVJBqy1yZmDFwpG/TC+pma9UUlqKtNKdeiHlw7O3mDSLCyg3k3YgWA31KD3DKO3LnyVLaqTNSTlETzZa+Ccx5aUxmEZK1RVCVGIKuFHKikfBA/Ad7m5xB4WyYpVtOZUMxeqlCqSSq6WYeWFNkaBII+L5YsdPgpbKeRVIJggMtogkoR2ZRpv3GFnAMq+ZylRa6Gk7VC421KxCuGEbEPP0w41A4PdxMH4I+lU3TmljeAJHyD9/Si8PhDns0Ktqy1WNJSbBCqnUnTURGrrftgHPI9PiLVM3TNSlGqj5dwi0zZnTckF97xNsG8F4XVzC5g5pfLqeYuh1Nw1NFTzFj4SSJjsYwbw/hmaNdKuYemfK8xRoEakZVEnsxZQxG3bEl4a4knSD5fxPehFMvYAB/KQY7f5DuT3KZtKqB6bBlOxBkYptXg+bevmFSorUBV1eTLU9XmKHMustBJNtsPMzwx6NZauWUaXYCtTmAQfxr0DDr3Hrgavxullc1mDWdUVkpMpJ3IDgj+nYbxhNPoyad7eOY5lPqf6kNqWvE6Gxy7+Hgl7+JaoYZShSp5eoo0y5DU5AkJTKwC5BBgxAOxxJwTjNeFbNgMhbSXUFTTcGNNROgnZha47jBvBOELUycVxzV9Tt3BclhB/mFiD6DtgLgup2elWkmoKtCox/E9GArj+pqZk/9GFOAcC4eK3GVGUnHZiARo6L2zv3XEWtEap1nTznENFbfMjEeXzBdEY7lVme4ABxJlmlT7nBDILJqNwvIPFLOCLy1v8A6ir94P64MqU5/wBMQ8LWGrjvV1D506Z/zwVWffDX9ZV6dmqscRoHLVvPX/hvArAduj+46+nthu1MRP0wHluLLmGr0mA/htoIncMoM/mI9MCcD4wgZstrDFCQh7iJ0n+pfuPY4hzHDNEHtKU0MlSObzJqBW5KQEgbHUTY9bYjocTC5dQAxGmS38qM7KpnqYv7DAvFshlqmeree+jTTpEDzNM3efePTAqOTTFKiQfNZqdMP/5SMGDeynWB3EYQ+YsrmybsVBvcueR2qt8XyrvyU/wjS5v8QmIPqOb0kYYZDilMZFUrsaT0bJqlixJhkmbDYg9ADOLfleH0UUpTv5RIed9TAGT6kH9MVfO5BalKopurBdu+8j1FjheHAPBXX7Ua9XGJgOnz0Kc8MrpWpgqZix9x+Y9RhH42eoMs1Km+hW5qvSQLqDBkiem0nriljP1MnU8tpAkHVe4g3U9vQdiMN34wuadWJJIEQR09Y3MnFV1VwFx4rTofp9F9TEx0g5tOY7jr6KiUidQ98FKwWL2xcE4BSljpALCPb198IuJ8KJeEsVIidv764JtUPyWb+o/p1XYsJq9U6j5SeAxPfoIxoKhXY2I7/wCWJ/LemWk6SIWR63P2v/YwwzGQpELBgxcRvt/3wxZzntZE5FA0+JGCDHzxLls8VFh7X/PBH+zEuTB9pA63jGq5VBMTJ6G0A/O5xBSC6k7JHZPxRmFQKnwjbf8Ay74zEFLNqoAAED1GMx2IpJF7NXWs/wADSoQzQ4NtLA27bEAnbp8sCHw9SAAFOmCd2Ci8dhG3scNqlfMUyq1MrYnTqp1ARHeHWSB740Xj9DUVdatKO6Svb8LevbtjFGPQr0hFPgUlfgtVTClIEBQCI9vT5xhv4G4e7Z6nrsNNSQCJvTYfrhnlly1RtC5mnq6Bl0fZow/4FwNaNcVZ1cpCwpmD7TacW6BqBwkW4qtUFLMORvEM/XSlWiNVJCGfuYlSo/mIImbKe+I+LpTppmNSllpLl6iqDdnRmKX7l1UYh8Qz5GbCkozeW+qBMEKNm2+EjCfitOvQqOWq1cwP911I/lA/8ckXUCBYiP6jO2N7Z6eIAzr8hZ22VodEWgHxIKO4XxfN06tYZl0ZAyI+gR5JqIGVhPxIC2kk3tO0jEGS4VSpkilq/eRmmVH1MXKKys5czzJoJBm0kAXIxDUbNVXczQormjVpQQahJQsACeUTAcAjt7Yh8E8d8upUOZUCpXNM+fHLzIpVD/L3B2JJ64tlhDS5vAWHPes4PBcA46mCfjwhPctwVkqZitlzpqLWYlJOioCqsVZdgxkw+4J6i2Dcxmzm9FOi7JTZFq1HFm0v8KA/hZoMncAf1Whfji5f96qORAqrAAuxNKlCqJuThZ4S4l5TPRqELUbRUG0EFFBCk76WBEDuO+EYXuBeRcRHPYnhzGEUwbGZ8/SU+rZ16X8DLUhUalTUkM+kAEwq6iDzEBjft64RZviSVKecqHkD0aQdX/AytUpVA02BAj7Hrjw+J6WXz1ZXqgLVWmdVoVlBXSxA5ZABE+vpineJc35mcatSArUjAAvBZNGpl6MdhJ3gweuDZQJBkRaZ45HuRM2gCqwg5OjD6DK+SuGSy61aPD6LlvLLVmUFmDaUD+VcEEcrKcE8c8OGhT86hmKqGm6vFQmqm+k2Yz8LHY4TZ1KGcfKVSNQLvSN2BXkZgInlYMPfbE3Fsk+Xy1fTWZqRpNyVIYhpEaW3juDOOqS1sgxnYi2Z5yRbLFTaGgtmSBIN9B5Jrw5mWhTDwXUXKgxMnYG8emCcpUt98VzRoAtMBQTbeBN998R1+MrTuz6Af5mI+QE/O2KoJJyTqsYzfVWLJVR51Yf/AOZ+qkfpgjMNY4pOX48BXqRUWStO+pTsX/0+uGJ48dNyMMfY5cPZIZl4n3VOPEjls1mK9yKjVqSgdWTQU+ZMjDXw34ej94puT5s06msbqzLMjtBkf98QcK8urLOgbTmalRZOzTHfDHJ8bUZusTYFKR6xbWOk4Y+oLgIGsyKkrvQIepmKKGvTADSoJO+krI2boO8jC3iGVWiaFasVFVq6EzEKIK6B6KD9ZOMz2aOYqrWSIpGUn/mGbgk/h7HvB6Y98QZujXSiWAZTVQGYtJgg/O0YQ0ibpzgYWZbPjzcyVhg1Sku9rgrPrhbkaeqiTMc/2ED8pwI3DKaVcwaZK018v+GNid59Ikj54myWVU0WgmQWFmMb9sJqnpWWrsrae5BJg4uH57UUeBUM3QNGqLozaWEB1v09PQ2OKfX4J/s9nXWKhYrpMRb1F4Pt6Yv/AA6gigMouRv1vfHP/H61HzhVJsqE+gjc+mEVmyy6ufp9Xd7SSyTAOmuXyj3Y/wB9MR5SjmKoL0gxNLUCESdJvcsFMWE3PS3bC+hxCsApfymU/wAuqSPfafQjBvAfOfNVly1dqRhXsdOrvvYm4MH1xnMBabAH2W/+uPZX2M55ix858pVY4oxqNLGXbUxmxnbba4AO32GI8nWM6oW/LcA39JEg+vti3cd4Bms3UFRjrdQyEwsk6mkkL+UdMOT4eprQXVlUFQAhmSpoEwBJDTvF7QDtOLDq4aAIudBHzC8G4AiBoFS6+XpA2qrOkaoUATfYSTPefpGFuaKsIRpPWSIP9+hxbKXg/KsYd69AmD+CoCL7FFWB8sejwPl0keelVraQC9MGRBkusAzff6YIVQBefJVzhF59vZU1QAIt8hP3x5joVHwPmCOXLZKBI5gzGxgyVaDftjMKO1NB/KtCiDcn0P0um5nj4Sv+71aY16Q4PQi1wyzBB6bjfa+Bs1kqVUi5pgBrKRcNsZLaSBMwbXOIKIZAFpMn+Mm5BJLDYXYxAmYG/WZR5cXUnqQZEzJgjoJMXFr9AMZB2ZrDNKwW0JCXZjwWh5qbWAPxAn02BJHt0j1w18AcDqUK7Fn1L5ZEAnSDIMxO522tA742y+ef8RUL3tBgQYIvY3gb+tjgts0PLryxBFI6WBvNmWAPWDHX1vhux1K/7llNxkHsyVavZhdGiA8QcfapnWyamkoZVUlp1SYZQDMTM8sHqZw2zlIVMxmKTGz5enJHTnrX9xviuUOJmuzZk0tKN5BK/jqV6eqKajpzkST0A6ScEZkZiotBzUKq5VKjJyu2pnETB0orWHUg491uwAALR75/C8w6qTMyZ9uShjl85V4eqgU4AFRGGoVWMlu8K5ky3rsMO8tkkNd6TKNFTL0+WLcpZCPS2n6YGWu2SYDXUq0mVjpqGWRl0mzEXQqSbzBWxw74qRo0BilRwyU2G4bSzAj/ANJwLqk5ZGbjnRSynaXZiJnnVVvgvhplr1alaajhtKM1+VRpDbxJUKCd7HDHi/D6T05rKpVYuw2JsI9ZgYO8L8RNegPMjzVCrU7EkBgw9GUg/MjpivUM63l16FRbrVBQ/wAwOYCt81bcdmXvjum99zEQP6XdBlOwmZz+U3yfAqNNCopqFPSN/cdcKfESIfKFIfDUqJAtcUy0CPli2Fe4vivU8sp81n/5VZ2G9v4a/oThTXkyXHnJWQwMc3ABMj0MpNnuH1H8rMZWA+tS6H4SVJEkDqASJ7HEXH+P1yVo1qK3ZXbym1EqpnY3vb6YnC16VT+HyLUMhTffr743ynDfLqVC5LVGIJPW/wCgg4V+5xtDHNla5/Txs7nbQx8atAg3yv3Fa0+IioC4mGveJF/z3xDmqaOZZQ0SBMH88Qo927An+74lG3T+/wDTAYryFmxIhyVPw6m1UqUUqEBgKLczC2NE4UKTEqzaYjSSSPlgpR/Hb1pj/wDI4lNPc9Ov+nr+mDfUcBE2hDSY0mTxVe4JUdEJ/AKjAzuZcgn5E4LzSh6ulJBIGth0UdPc4WcRzVRGKLEag8ehO8+h6b4sOVyYprAuZkk7k98VmPJJWpttJrQzDHePDPtvdCE1HJSiwprTABOgNJIkKAegET74CrahodxpDMC67hXFgfYmL/8AScMsjVC1KlNrEnWs/iBAFu8EXj0xDxPOIAVI1gzq03gWBmPU7b4KcN1TZTdUOFokoEqS9dSfi0ER7R+mHnh/wuMzqc1vLCgSAC0z1gEW7nCDJ1wAVJBtKt/Mu1/UbHHQ/wBltI6qhkyFUEFjFyZsLFhFiftJwupBuE6lUqU5Zlnz6JJwzP5GlSeKhzBHwF5prAm4CmSLG5NwNscy8Zcfc5l3UaadVdVMbQDA27AqYB74+gvGXgrLZmnr0qlRLhgSsx0Oki9rbwccgz/gv98y9MK6pWRSdTfC1iYJO0nY9zfuAcWuGCO1Mp1qtKoagcZNrLnFTibRCkr3gn9OmLP4Iza06mtzqJEROw6/537Yq+X4RUc7ReJNhh3w7w6FdWLyVvAFj1E229MQdkNVuFoVhv6qyi4urdIREdmWi62nBHXWUUMsHShJVDr5g7FUJcapPT4YFoJNpZatpqsxAJJ000UQZTSNRJ5QGvaBHS8C3nJipTp5qigLstNoFtawp0iSACBtsPiFtROGGXp06yhwLHvZgeoINwwNiDcHGe7Y6nVkGOI+iEjGIka86rnR4GQAG0serKoAJ7gCIHUenrgOpw0bwpB25ontEgkfY46g/BKcWBHsTgSrwMXhj82n89sVDsu1NJMg9xjnzVd1Ci7MLmbZS96Tz6VF/Uj8sZjoD+GahPxD5gf5YzHbjaf8fX8qP2tDh7/aT0lpNLOTqgQkzaCALwoWQbdQbbHEdbLU7quvXKwrbXmTvAEEdT0I74X5GsjkBncVKhViSC5iIAsSIJtcGL3vaetTqQSXfQGIUFCdJEn8TadpkDYzbbFh0EZLbiDYr3N0eVyoCuGOkapXlnmAja4sYk2jEeT4YT5S1Ceaomq0BvLl9izQCVANzg3I023eoTztpYgKO5EsA19h97YjpUDUZlQGapVHaxKIJ1Nq9VXyxYfEDffFnYgN83nRU9t/2XJJTqGUYn4igRVYF1bUq+aAej3AYg/Cv85w0pV6wymWVAr/AMQkvVaBysxHwjrc9Nse0KOWZCCF8wmorAfGCDBUAc0KAsQLALj2hnndUV7NSrKjEWJbYMLQAQVNpuTtGPTveCYAyK8vTYQOlqp6/D3qU6j1nV38t1XRIQAgNC3MyQJJ3B7YYZvNT+7sY/4gYEGxDIw+Rgz+U9I/3VVHIdEmTFwbH4gd5mZ39cKMrmjqpZchv4LcxbYgKVp6Ts0yPXlMgYrNJdfh5Kw5obYXnzTjw/mPLFB7w4ag/ujN5ZPzDJ/jGBOM0Awr6B/Fo5unUSbD+K1PlJ3gmZ6bHGZNfNo1aZhQHqgECCpDkqT89JnuPoPkc61Wnma1RNBNbLage6NTVo7rIJB7Ya0y7FrN/P8AtLPVDdI+FbeH8RWvTDL7MpsVbYqw7g2wtWj5jZymLElSP8VNf1XA/G8wMpWXMKQFqlVrL07LU9wYU9ww7YLyeYpmpUKx5nKKkGYtKz8jhGAYSRkfwrLahD28QVDmMv5opVdtM6h2Pwn6G2AxTNRmYA8zAA/9O59p/s4n4hWNN9AstdhebqTAaPcD64Y5TLCAosAP7GKoF1qVnEMB0It2CZPrbwVOaiVZrfiPyx5+HbDLilMK7AWgnC/Tg1QQBEVvenH3xDns5p9zYD5YK8xfNgnm0/af88ZUoAsCQbbYl2iFmveq/XpLTI8watQLH1YRsd/TDXhqBRIMq0MoaSRbuTfpgPjlMqPMB2EERIhv1xNwoTQUbg6ok9JMf9sU4iot2qZ2JpadYPDU+eSMzWWVwNQBA2EC3ta3a2AK2QNJZpLYTqUbEGL/AFi5wy8xg22oGZM3kmdpgi/uPXEDZm8qYIO4sR9pG+GETosum/A4OzVYYutVZbSlwdRtLSbTv0FsWXhvHK1EE5aoFDbsVBLATHWBedr+tsVPjORJq1KrmbGPSAI+84M4CgC8pOmBKncMN8JaLwVq7XTBYKwN4GQt/asdPjuYZI81l1c5gt8TC5Gqe+xnc4gqhhQeJYBGkKBJEXiAIMepj1jA+UY6RP8Ad4w1yFDWCsxqDLPusYJzQxpcFkB5cYXNsrlUDSrSbXcEDb5+nYYavQ0KGqclpDMIB/0OFnB6ZAE7iAfkcWbw3lPNdrKYYcrSAdUkj2hTYz09cXQ51FjqmYAKo1A2rUwHNFcN/by9BaVBMqai0lC/EVZgqxtDR0M+mLn4c/aUmYp/vZQ0AXKVaRJbUoCxVU6QNQ2i2pQdyFwoyPB6Aqsy0aIqj4w4krEyAR1PcyO3o0NVFBCjQ38sBVAk97G15m3WMeedt5PVEX1/ErabRcAFdqfijKsYGYozcQXCmRbYmce5Pj9GvVqUqTeY1MAuVhlE7CdibHbscc/yvCvMqeUcwqg8yc1JxE3EebA0yIETHS2BOPeGK2XrUPJzFUNVdabaKboigkRUsSDp+hA9ZxfZUebmFwDADiBnT8+C63Pof/T/AJYzFby/Aqukf/yLtbcKBPyDRjMOxnggwrk3h/iS1akM34WEgkuGQjSwGoalBiRvYHcYd08o0AKzkCAFU+YIkby/UyZJm5EkC1Zzn7OqtWmamXzNDMajOpCKZUAExDG87QD1xUcz4RzVIBzqFTUQVMqZ6aSxGsn+mYt3xlhrHmA4DsI/pXxUeNJXW67IzSPMC09Sh1VSWBIZp/mEr0MDbFq8KVVLVSQNQVRbqJN4gaTaIjpjmXB+I16dJBUdSpQOF1IVLEgH4bU3F+o+E79Lv4UqGKxuARTOkiNJgg/WNXzO+G7M2Kw8fZBtVqZRlfhlIVjWCgOQQSBfEefyzNTXREipTY+ysCfnGJS+rbuR9zjdLL3xvh5kErzxY2IC9QnviOo0CdGroYibmNj0FycSJRI9cY6k4FT3qPI02TVoBKsxaDHW5g7j2vibLtTKshH8JlUlSIKQbyIEU9oIkD0WI2BKiQMTsFqINQEzI7g2hhsZEC/pgelMgowWxBFlvxbKJXXyn5hDEj20jfoZOBeG8OWg1Rhu+if8I0j3tgOjXbLsVBDUwo5rArc2gW3OwAHN3+JhRz5qILEWvPT26SNp6YJlUwW+i59ISH+qi4mB5tIkCAxkevTBWVrspmxETb/XAtemCkARFxvb69cbZJNyTJIHXoPzwoWcrJcHUxfL7Sni7zVeJiTF/XABfE3En/iP21NgGffElJQrUP8AeA/9Gn6mcHa74h2i2PdWJc4mFDW4ZQHG2Ipm0xBPqAb/AGwDwEwSdUh1kL/KQ0EffDLPgFGHcEfbC3huWAKsDYpcetp/LFdzTjBW1Qqt/ZvYePx+E6D27YCqnmn5e4/v+74nbafkf0/I/TAjuLYM3CyELxLLa1IBG2+PMvSVWJ6tEx6frfEzLJNp/veMePSI+W/9/r/ZUBe6suruNPAMlvQew6fX74dcHps4Ombk7LqIgAn6Dvivqwt9PebfWbY84XniK1RQ5VgYZQSD8MXAO/vGJeLQkNJBlKKVDRUrBhoZKrAAmxO4PoIIabjbocNOEVPIrUw0guDMdJEDYGT9dxj3iinz2YMyuwUqzAET8NiZ5uUXJ3I/pxHw1zTdSwU83VgRM7jeL9fzxaoN31N7Dw+FTrncVm1IzM9matb1Qx0laqk/AQkkMBqjc8nwhiRAIO840fi+9KqyggTvpBPdS0MI7bCeouZm44sLMkBplQeU2tqHU3A2EA4AzGbSpQVk1hg6hOoVllVF+XlFhuGBva2PKGi0wIK9Ea1J1sQlGVsutRNLFJBBDMNQEbEEWO0FSYv2tibLZmmafKdLCxVWcRFm2MEWta4jAGSppVpiNEvJcmzgyS2kqQALbxcXmVJI9TLVEIJYy/KDIg1AAF5YYxYrc/hHfAmkScIdHopID8irPl8/U0jS9QiP/MYf/LGYQ1cg5Mioom8eVUb/ANykA/IYzC9zU0qe/wBqf24XPOF5wU0VPMOou0tqjSTzAEzcGDzbYsNLxfXQLMVUOqNX9JI32xpV8KgtTpikoDK0TSrXgSqsQSFJa8xa8k2wtbgIJhGrKpBBCrULGCCeQrbURO8R88aVRtN/WEqcBGStWW8RUiwLqA0CAygrCzEbgDmPbBea4i1Vl0lEpzJNLkPqeQrqPYE29MUjPZdqZdCVC6goM2gi6gEcxBAMg2kTuMQ0MwU1im/MoNxIUkjVbULx+lrYKmCwS0+YlJqtJzlX6nxugsKz1qerUbv2uTLarf54Op59Sv8ADrVDab+U1vlTFt+vTFGyGdfy185Q2olWBt1jY2OGOVp5cOWpHy6jiDFhYQLTHXpHTFgbWWWe2e5VjQDrtMequ9KuRY1L2/B/lUHXE4zDSNLJ13DD7gtiqUszVQCYqXF1hTFujEg7d8SP4iUBXYtTgCRUQiATu0SBfrMXxcZXov6rlTdTqDNsq2CpULXWn8qje3WkB98eVK0WA1sLaUdTBkC5kReJ7bnFfp+IqPx+bSba4JIsYsYgG8RvhjkeMLWUGkS69xcbDvYfPDsOLIpZOHrNR1SoW+NHO8LCMvrGl2k9PniD92NK6JUNMmWHlvKT1HLde433N9sbJmeaNJEaS0+pPf0H3EYnFa+0bzNutjOINMm8qRUAtC1NVP8AzFBibyJ9iQPtgqhXXQOZffULR3vgM5llmCFTodRhSfS3KfsT2JiA8Qe41E/OQOhESbziATKKAkfEuK0UqODUXc/iXucKz4joTZtXtf8ALDPMZ5yxhzuTvpj6R9sCtnGNSNTfA3U/zKMdJKmyFPFz0pOY/pf8wuIavG3H/JYe4j8yMG5oahJEkRve3rOE9Sp7W6WwPSXWW54zUP8AyoH9ToP/AJ4hp56qoAUUwB3Ynr6KRviGsfYDp/ffEBz1MfFUW/QkYjtRh7sOEIv9/rnUCyLymPiNxB6qNxI+YwFVqVPxV4n+VPy5740HG6QJOocsE/MgW7n0GF9XiazZZvHYnfYdhH5d8AXRqibTcdEb5jEgB3MbgkXPdu4B2G1ut5aeHaYrVwhl3ClXUsdRUC7ALEkXB2mBvfFao8SqkMVp6Qv4iPeB7nb/ACwV4az1dM0K+kAx/MPxTB3nvbqJwDi0rrsBLrDwRfiH/diTT1GlIk6tRUi1wzkja0H74i4Fng1RzmKbOHJamwJ1KxBiSGusAzM3B2nBnEM8yZp63maUqEFlIJsSRN7X9jB3tuvzoQr/AAhJcEsECqddw4Uz+E30mSQ63PRZcVDajCOib6p3UK1KINKrT8sODUSTq5gU1wfiVdUntpvGF+R4kSsPcyLxf5+vqN8IM3lYbSkEgajTPI8kc2ofi9kO3ucHIziDUL0iRIQKLzfZgSw/LGjsTsLiqu0tNSmGkZZHmSpk8SS4Df8ACBC69NkcSFc7WuZ/xekGV+JVXJphWVUdtTEQAQTrqMbKFWwkx0i+KtXoKalZeRRGoRuSBqgWm/aPyw7q5YZrLK4diqKVqCbKyLyTcSSoKyQZ8ve8Yp1Q3GSmmgHADDn7J9wLjS0lBNSnXq1TyIhOpYAVC3MukEE2N/h2OHj0WdahOlNUE6SS4YSAFJvIIuCw2Bvik5bN1EoCk7sqLJVSjC3Qa2Atr5oUaZHe5dcK46rmdNSmQaRUJpiowDEliwhE6kgWMHrbOe0zI8+YWlQhogd396pxQDVEV2eCwB/hIoTboDUWD3sBMxbHuE+QoUmpoxcSQJmqAZ9Rqse+MwJnj6LRAMZq5NUvzU0RyZktrWIkjWRaTtucL+NVGdwtTLm0Hmdl1bESZXtsDHcdcbZ1qgZGp113IGsgKehC6uszcGASfSW1GgpQACZ+Eap022IALGe573xQ3mC6TIbmFSavCqxddWkFIWQbin3kAS2mRYxcbyTgBMq6XpeWrEMNBZmICwYZW5STG1wbbCMdJpUv4kkEL2QMsERF9V3M+h9OuIsxlFVyXp6Te5F79ZYkv2kz9sMbtU6Kd6AucUaOog6tAHOXZ1N01FiaYZlojUTErcnlnfEOXDAHM/EA7ggBrqsElBH4RJYAkDF3zvCvMZpSnDGSYOuYIBBIIJiOluuE3EOGzSRVqkrzkUyvIttJgGRrYsR8JJExi02sCUsua/RAZPjOvS9P4IghpEEQbkEbzaT0MYaNxcizKGXqensAQRf12jC6rlqwSkyqSylgWqgKDIVSGi1wAJnpsOgX7vXFOyVD5Twsnl0kkCKcliCGEBTtuTviXMY9SGEZFOKeTylV9SrocEEA2AI7DURYzO21wcB5vw3zPUSuSACyrDhrwwMqI0ybayBfpY4gzOulQRgrO6sdRYKikXMjsYtHqBcnG/COJltXl6lB5ZiVJcQhFv5gLAjY9pxDWuF2uXEObZwW1SrmMvTkGvzaSNM6TZSxBFT72G4JJGCaPGM26hqGa0MYOmsASBcyZSdukHvPXBjcQA0gQCwUybdAOaV6/wBSxffETvQJ8uoumwnlAsbgrummRuLEd+pCvVbx57Et1JjjceijreIeIUuV9LggwxQaCZiLG3W567gC+J+HeLqxQq1AB1uu2lw82Vrg8x6neLjUYBr+F6pE5fNuP5QWkWtE9wN5g9OmA+H8OzVCowrFDTaVZxp5kHxGdMiRAmdyMObtWLN10k0A2wAhb1fEdd1Z1p0lVfilmJUsYhlgENPT874FHFKtQhhURCFIa1oJB/ETBt/pbDniGXJRyxUMn4YDo6Sq6jJnWAIJNyApsVJxVeJ09JHlCmRF9IuJiLC0X0l17iQpMYcKxdkUvcgGCETW4t/CqMcyzgabqsbt/wBPWCO2En+3afU1mncE7/RhHyxItJ2Ryg1BqlOmvTUoFQkdzPKYHWMSUuB0WRnKVUAkS8C8Wg2k6vT0xOLiSlVCyldD1M7TdOVJ0mIqOZM9Adjt1jc4jqlldVYU6bGAZk6e0/hk/wDeMG5HhqIHdWk02ABIMTAuoF5gkjbaZEYbZegMwCreVSWgAxRaYOogH8UENK80R0MEdQc8N7k2j/qHolV7M06iO6MQAh/lEuTOmAQbnf0E9d9ckH8zW2ohWDaREEBr2kbdgDadsNaWQJJY6tYgCDBEW5SQZJ7Ag33wbmclVYt5LFCYWpAPa5W3w32kX9xiDUGScKFQMJfmlVHO0Sn8WlqiIHMOgAcifhgKNRmSTGPf9oMCXpFAlPSohZCruJG8k9f6dxsfRwnMaRT0mobaSNyByaVN5SOncYNy/h1qU81NCyFTrdVGliF5gWEEG8EyCBtaZL26KszYC4HH5E2SWnVFdCksXTU1PuZnUg+zib2YXkYn4IfMV6A5TUEibnWoM+oVha8w2ntOLNw/K6HRglKvDEfw7Hl1DUrmRAInYTa0434nkWTnWVA5xDiUNMyRAaIAINielxgd9pCu/tGt1VXioBpgELIIMERvsSyzabAbWwTQqZgIOSAOcQSIH/S4KwYta8Ysq5RmdaqnyKdRNRdhpRGsbmQrAkmIkwRviCnSylLVUP8AE064FIIiASTZqh595EL02scQKzgbIzTZEKXhPCqYio0nUdTAaDEyusaHFIyZABEXjeMGcL4RR8uoKTWdRaoNBLczqQSNLKLEdVm4nAjcTD0qZ/d1Av5XmO9QnYAgqUDEE6SBJF5xK2brGprJypbSys3lXUKoBXmNwLLAtBB9MBjcT0s12CB0RZR5bKGmjEhSoAcPVMSf+HpCVTeDJHQEkYBrV6YXmAqgDZgUA0kqt6YhgYETY7mYnE/GeI1wh016YIJnRSQpLQAFYFoZgZtBsZHeDJUcy6gU6gbyAg5FAblUsp0udLkDvBJI64gDXn2TCY0RNGvmQoFNKiqABC100yLEjl2Jk/PHmCsx4s0MVatnQy2YGZBG4OlYkG1sZgcLj/EeqKYtATjjuXUZJyFUEISDAkfFth3kXIFiRcn5hEv73OMxmMx/U8/YJVXqeadIeVPWx9RPXuMa16h8/c9OvZcZjMZlLPzSnZBe0surVKYZVYGJBAM3XvhVmMuooUiFUEuoJAEkFl374zGYZTJhv/JSPlBeJMuq6CqgagxaABJ5TeN9z9cUHNmKjxblq/Ygj73xmMxs7ISWCebptPrhRDilapSq+ZVqPKidTsZ+LufQfQdsTcRcrk8qykhpq3FjYoRf0x7jMaVUAOHejdz5qHj/AP8A3D/V5Ib1kkGe8jB/ET/utcdEML/TIEx2n0x5jMLbkO76SquR7/lC+EK7SeY3pMTc7g2+mLnQY+XSPXTSE9fhOMxmKO15hSzJL+PDmoHqXVSe6sxBB7gixHXEVKkA9KABDGIG3Mwt2sAPYDtjMZhmiOjeVLxRB+7PYXLA+2qnb2ufrhTxBR/u4ixqJI6fBO3vjMZhjessnbuq3/t8JKznyc4Z20n56kv73P1xYOAZdXpyyhjpUyQCfiA3PoSPnjzGYafn6TGAA2/yH/hWnM5Cnpqfw0shjlHcDt2wrz6jWqxylrjoeXtjMZiNqAB8/ZXaRl4nnNKuPHRlc2U5TrpjltuVnbvhSah/dKAk81SqrX3GgWPcemPMZiGdRvOicOsedUdx5bIvQiqCOhAWQCOwN/fDzwkPMRi/OQpILXI5T1OMxmK9T/a8Eypr4Kt8GzDVMxX8xmfRTOjUS2nm/DO3yxr4eQNk6jES11k3MSBE9otGMxmLByPePZC3IePwmdTmoKG5h5GqDfm0Ezf8UgGfQYSeGEDKuoA6WWJvHOdu2MxmOPVPglnPwKGpZlglIBmAmj1PfEuZrMqsVJU+ZuDG1YqNv6be1sZjMWNQoPV8E1zJ5j8vyx7jMZiqrElf/9k="/>
          <p:cNvSpPr>
            <a:spLocks noChangeAspect="1" noChangeArrowheads="1"/>
          </p:cNvSpPr>
          <p:nvPr/>
        </p:nvSpPr>
        <p:spPr bwMode="auto">
          <a:xfrm>
            <a:off x="215900" y="-7429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2.bp.blogspot.com/-w7aGJOgarfM/TyYeVKq9ToI/AAAAAAAAAAM/IwYCNeOGoXs/s1600/vandali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3548062"/>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88" y="4814887"/>
            <a:ext cx="14573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971800"/>
            <a:ext cx="14668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4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26</a:t>
            </a:fld>
            <a:endParaRPr lang="en-US"/>
          </a:p>
        </p:txBody>
      </p:sp>
      <p:sp>
        <p:nvSpPr>
          <p:cNvPr id="3" name="Text Placeholder 2"/>
          <p:cNvSpPr>
            <a:spLocks noGrp="1"/>
          </p:cNvSpPr>
          <p:nvPr>
            <p:ph type="body" idx="4294967295"/>
          </p:nvPr>
        </p:nvSpPr>
        <p:spPr/>
        <p:txBody>
          <a:bodyPr/>
          <a:lstStyle/>
          <a:p>
            <a:pPr lvl="1"/>
            <a:r>
              <a:rPr lang="en-US" dirty="0" smtClean="0"/>
              <a:t>Shoplifting</a:t>
            </a:r>
          </a:p>
          <a:p>
            <a:pPr lvl="2"/>
            <a:r>
              <a:rPr lang="en-US" dirty="0" smtClean="0"/>
              <a:t>Defined as the act of stealing goods</a:t>
            </a:r>
            <a:r>
              <a:rPr lang="en-US" baseline="0" dirty="0" smtClean="0"/>
              <a:t> from a store.</a:t>
            </a:r>
          </a:p>
          <a:p>
            <a:pPr lvl="2"/>
            <a:r>
              <a:rPr lang="en-US" baseline="0" dirty="0" smtClean="0"/>
              <a:t>Severity depends on the value of goods stolen</a:t>
            </a:r>
          </a:p>
          <a:p>
            <a:pPr lvl="3"/>
            <a:r>
              <a:rPr lang="en-US" baseline="0" dirty="0" smtClean="0"/>
              <a:t>Some states you can be charged with stealing before the act is completed.</a:t>
            </a:r>
          </a:p>
          <a:p>
            <a:pPr lvl="2"/>
            <a:r>
              <a:rPr lang="en-US" baseline="0" dirty="0" smtClean="0"/>
              <a:t>Costs consumers billions each year</a:t>
            </a:r>
            <a:endParaRPr lang="en-US" dirty="0"/>
          </a:p>
        </p:txBody>
      </p:sp>
      <p:pic>
        <p:nvPicPr>
          <p:cNvPr id="7170" name="Picture 2" descr="http://www.toptenz.net/wp-content/uploads/2008/12/shoplif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77718"/>
            <a:ext cx="2514600" cy="378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15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27</a:t>
            </a:fld>
            <a:endParaRPr lang="en-US"/>
          </a:p>
        </p:txBody>
      </p:sp>
      <p:sp>
        <p:nvSpPr>
          <p:cNvPr id="3" name="Text Placeholder 2"/>
          <p:cNvSpPr>
            <a:spLocks noGrp="1"/>
          </p:cNvSpPr>
          <p:nvPr>
            <p:ph type="body" idx="4294967295"/>
          </p:nvPr>
        </p:nvSpPr>
        <p:spPr/>
        <p:txBody>
          <a:bodyPr/>
          <a:lstStyle/>
          <a:p>
            <a:r>
              <a:rPr lang="en-US" dirty="0" smtClean="0"/>
              <a:t>Motor</a:t>
            </a:r>
            <a:r>
              <a:rPr lang="en-US" baseline="0" dirty="0" smtClean="0"/>
              <a:t> Vehicle Violations</a:t>
            </a:r>
          </a:p>
          <a:p>
            <a:pPr lvl="1"/>
            <a:r>
              <a:rPr lang="en-US" dirty="0" smtClean="0"/>
              <a:t>Young drivers</a:t>
            </a:r>
            <a:r>
              <a:rPr lang="en-US" baseline="0" dirty="0" smtClean="0"/>
              <a:t> who break traffic laws are not offered special protections as juveniles</a:t>
            </a:r>
          </a:p>
          <a:p>
            <a:pPr lvl="1"/>
            <a:r>
              <a:rPr lang="en-US" baseline="0" dirty="0" smtClean="0"/>
              <a:t>Drag racing and joy riding – all who participate are liable</a:t>
            </a:r>
            <a:endParaRPr lang="en-US" dirty="0"/>
          </a:p>
        </p:txBody>
      </p:sp>
      <p:sp>
        <p:nvSpPr>
          <p:cNvPr id="4" name="AutoShape 2" descr="data:image/jpeg;base64,/9j/4AAQSkZJRgABAQAAAQABAAD/2wCEAAkGBhQSERUUEhQVFBUVFRUVFBcUGBQVFxUVFxUVFBQUGBcXHCYeFxwkGRQUHy8gJCcpLCwsFR4xNTAqNSYrLCkBCQoKDgwOGg8PGiokHyQsLCwsLCwqLCosKSwsLCksLCwsLCwsKSwsLCkpLCwsLCwsLCwsLCwsLCksLCwsLCwsKf/AABEIAMABBQMBIgACEQEDEQH/xAAbAAACAwEBAQAAAAAAAAAAAAACAwABBAUGB//EAD8QAAEDAgMFBQUFBgYDAAAAAAEAAhEDIQQSMQUTQVFhBiJxgZEyobHB8BQjUtHhBzNCU2LxFUNygpKiJMLS/8QAGQEBAQEBAQEAAAAAAAAAAAAAAQIAAwQF/8QAJREAAgICAgICAwADAAAAAAAAAAECESExAxJBUQRhEyJxFBWR/9oADAMBAAIRAxEAPwD49uhyCI0xyCNjbKFqpmoBtMclDRHIIw1XCKAVuAr3A6JoUIRZrFbkcgoaA5JwChCaFiRSbyVbock+FWVFMBW6HJXuhyCaAqhYLFCiOQUFIcgmwrBVWIndDkr3Y5JkqBNIzM9SmOSNtMcgirBW1iMACKLeSrcjkmQrhGSkL3IHAKjRHJNIVKaBsAURyCrdjkE1QhOjIUKY5KjSHJNAVlqzMhO5HJTdDkmlqohOBF7scgqNMck0BUQtsBe7Cm7HJMIVIaRjFiGjNZRFifaVJwJ0MnSFeVNDeijmpNYpXCLKiyqasBcK4R5VBTSYWGqQmQqyra2OAAFITIQwtQWDlV5UWVWQn6MBlUhHCkLaEWVA1MhVCCRVZqlNFWbZSmyyyYkyqQjhQrGYvKrKIKy1bQsXCuEUKoWf2AIChRQoijAqiEZUhb+DYAahITCxUQlYMgYVEI4VFqAZz8T7SivF+16KJo1nZDfryVFq7Ox9gVMRUFOk3M83iQLW4myDa2yHUHllRpaQYIP910/G0Fo5IarARFWAhL0IEKFq3YbZr3zkY98CXFjXPDR1ygwl18PlJBseRsffdPVmtGQBUB9FMIVFqkzQEKQjhTKgwEKQjDVIWswGVVCaFWVahsFUQjhUVqMKr6KqQsiqwQhYYCmzBkKQo2pKtxVAA5yreJDn3UzqbMOD0QCztTmPSmYMhUQjKgSYCFIRwoQtRgELgmEISEUYBoVlqIKQsNHMxg758lFeNHfKiaMex2Jtx+Hqbxji14sCOH+3Q+YRbc23UxTs1Zxe7m6J/Reazk3J9V1qG16QpgPYXPaIDg9178QQQAOi9Xft6OHVRyZqkDjw6SstN5zalek2R2oosp1qdXC06wqAlhcZc1xt7RFvISvOVrOlht9W6rniLOm0ey7F9pnYKrmB7rj32kS0mIzc/IFcnbmM39V1QgBzjcCwJnWOCw0NuZQPuqJI/iIqSfEB4b7lnr4wuMkkn0A6ABMpx8EqFBliEBTDbSyfwMd/rBd7gUNTaRJzZGAyCMoLWgi4hoMBc3VHQIFXCHHbQdWqF9Q5nHXl6cFZx33eTJTs6Q/L95H4cw1HjKFT8h2rwOw+Ee9waxj3kzAa0mY1hHRwbnOaxrSXuIDW6Ek8LxHml7O2/iKB+5rPpSZOQht4gmI5IG7WqCqKuYl4dmBcA7vc7zdWoRrZrZr2hsx9B5ZVYWOGodHyJlZqFBz3BlNrnvMkNbEwNTdXtXbdSvUNSoczjE+WlkOzdpOpF14DhBIa0utoGv8AaZ4grVH2a2WcO4fwu9D+SRXpmJhwvF2kX81039ou6QG3iBMOHmOK5OJxZdqTHLQekmFzkkZZM5crzKoVwuRQ2mxxBIBIGp4DxVPa4iYJCUVsq7Uc5oBuAIA0aOoA06qmY55UCtxkza/KwUAWAibSCWAt+z8Yym14dRZULxAc+SafVo0+HitQWUFMqmDqND2l4zMDhnbMZm8R0WnFV6bqpNKm2kwkQwOLoHG7jrHklJjfkz7oQTxtFted1RC6m26mFLgMNTfSgDMXuLs54kNuG+MwipHA7xjXHElkTUfYEHk1oGk8bpp1odnJyoXhdqg3AONSX4pguKQdkg8i5wbI8CEjaYwTaI3NTEVKxu6WtbTbzAkAkdQo7ZoxywFCktxPRaKzqYY0tqZ3H2m5HNy8rkkO9yUajk40d8qKsSZcSVFdfRrNjXdVaIAKBsmBJPIAk+ikwKKU+jhxJDyafOWvJB5ZQJSo5X9yDFMYSQACSTAAuSToITK+Fewlr2Oa4ahwghFRZJvy8Uo25DosbYEHkVGhFJKtrQpYpI24TYdaq3NTZmEx7TQfQlGezmJH+S71pn/2TdnbXfSGVgtM6kH3J1XbtcklrsvSAY83BFy8I9C4oVsxO7P4j+S//r/9IP8AA8QP8ip6T8CuwNp1XU5zDNBMlrSDGtvyStnbWqPkGCZsQ0W8QAjtLyiPxxvZzBsav/Irf8HJNTBPBgtcCNQRBXXpdp6rXQQwgGDAgx0uptvbjKzMopuDpEOdk04wQZXQmUEjjfZH/hKB2HPIoXVncXG3NzreUrqYZppUzUqzf2Wn3eKmzkzllkcD6FU4phx1Qn2iOgsELqxOsHxTZhZVFamUM12+Y4hDu1jGYhWAtG6V7hYUZypK0mgoKCWzA4bBOeCQWi8d5wbfhrqjq7LrNsab/IEg+YS3AJlHGuZ7L3t/0uIHpKHfgVR0H9l6uRjmhxe4SWR3hzsuPUplpIcCCLEGy9l2Z7a06LC3Eb15BO7cAHGDqHSZK85tatSqVXOplwBk/eCDJ4ACVVNbGSXg50qFMAbzV5BwKKskVlVhqbu+im6QY5mIHeKivF2cVFXWRTSPR7B2YK9dtN1RtIEE5nCRbgV63aXZx9CrSwrMUyox8OaG9xjSf4srSSPGV53BbOJMggRpB6dDZdKhgntggwReQTr4rk+R6R9Pj+OmtDNpdlnsPe3b3OeGN7zpe48SXaDqV1T+x/GOHdbh9AQd6/0g01gq0nvAFRxeAZAPDqu5snaWIYTUbVMU2yQajS7L0Y90n0Wim9seX4zirpHiO03ZSvgX5K4bJ0LCXAj0B9y4LivR9qO1FfGPms/Pls3uNZYaEwPmvPkBXhHz5RI7DuABIcA72SWuAcOYJEO8irpkgyo7NABLiALAuccoPIEwB4KwolKjQjbO32W7PvxldtJhg6uJ/hbxOhkr6JiP2RZA4tDnxec7QT4CAvOfs5hgfWA+8zhjTybEkR+i+i0u0uJqTTp3e6zTDSGmNT3bBcZckXqWT2PikleK/p4er2SqUoAoVhqPYBN9YIlLwfY57SQKFUkxapRMWuLeyV1MbjsQ2ru3uipmgDK6mC7o/LlHqF6Hs32hfRBFYyC72SarntMX7xkETwsiMpPcl/w5vi8xyeAHYh9WqQ1svLu8CxzcvPMYhoXO2r2U3Ly2o3KQSOP0V9lw/bUnMd0CA65aXWB0zS2B6x1XjO2u3RiKhIblAgXuTHGy65S2c5p+Y0fOzsprCHRMHQyRPO6mOwZrBveyxNokeOoXRxLrQA3XXvSf6T3o9AFkxGLp05Di4SNHZSZ4/u+HKfNSm2zxybRyXbFgxnb/AMT+ah2Mf5jPeuniK+eDLTYRlp06YHQZB3vEpcjjp6K3J6QKzmU9nPzd0tkXmYW9uD7vfaC8TJa8nN5aNjoo4Anl4JpxEkSTYQOg1TbNkW3Dg6MF9JJTG4B34G+cn5rPhMZV3jKoA3YqhsENieo108l7bauNayk19GjmDx+9LXvpNPIZQMxnnAVKzvDjc9Hj8VhzTbndlY3hDGyTyEySVyquIqVLEkN1iw+AXZ2hgXVHE131M2WWA0xTAP8ApeB3Y4tuudU2VFt4AOE2SU+Ga8GOk1pNyBCvEEWy3+uq1DYZn2m+JmB4xJUOw32MsMkgAEz4mQAAeadEPjkvAWxMRlc4Op0qgI0qtDspB4XEJu0cHnfIaxkDSm0MaBz+isuI2M9vtN05EEeUWKzPpkWk+F1WCGmBhcOXuieZk8gtuEwObNBhzfQ8liY8tPdMFNpY1zXFzT3iIJIB9yDHd2XRbUBaWua9nttsY4T1C3DZQGkDxbP5rydfaFR7g42IGWWS0kcjBXqeyFYVGmmXl1S7g102bpDXGc3A9E0vBjx/aPDbuu5ojQG1tfFRdDtzhi3FkEAd1vAqIGmdmkS02WynjXcp9yPd3KsMK8VpH1OP5MoLBmqdoQ2QWunl15IxtJlTXLb8WUwY4dUyrhg6zgCOoWZ2yWcLK4teypfMnLDSOZiKEmxb5uAWHE0oHwjvXXddsZv4/cPzS6mxAbZ/+v6rupL2eCcnLwJyU2kbxr8pZNn5Q5uWGgQwmZ5rkMzcGkeMLt1Ozh/nB4a0OsRp+EB0FxHIIKWxubz6AfFTNpqiFaO12DxobTrio4MawtfJ4A2Oi9xsvaDf3lKo17HAtmnUaJkaGQfQhfOKOzyxr2NquaKgAeAGd6NNRbyK3YGu+i0tpua4E5iKrGPbmiPEeq8UuOSdxF9msntq+CNS2WZEG5MjhOUw5Mp7OdyPDh5L5+e0r6ZBdg8MQONPfUjflkfHuW3E/tCz4Z1KnQq0Hl2Zr24lz46SQHNHhK5y4+WWyO7Wj3f+HuDXC4kQYzCehjVeUxuHhxkcU7sj2/FMVG42vWcLbouY6rFrjM0TrzT8Z2jwdR0trNBP4g+n6lzQErusMl8jOA3Bak6AE+l4XmMLhm1RVqVLEFmXwc6CeoAXvcRWpOpVMlSm45HAZKjHXIsLGV4rZ2GkOZAJZ946QZDZEidARqPJe/iiqARRaWSyCA1zsua1ibWT/FPdtEF76jnF5cbS1re4BAnLafJYRiTGVtxwsTCXgLDyeKa1jQ1+YkSABx1MOnlbkl06VQ8I8U77I6QSbtMhKQpNsTTot3UuFntfu3Bw1DsskHQR5r6n2R7TfZsNRp1Kb3BrbkAOkR3SINvRfOtnbOY6vSFTMWmoAWk92CZiOU8F9Lq7AY0Q3M0DSHG3LVXBuWj7fx/g9o3J1Zj7bdqG4ukymynBDpcTJgRwJaFh7IvpHNSqBjnu7tNpa2cpHeOZwgDzlacVsu0B74me9ldfnOWR6rnv2HmMEkt4wGE+QeMvqlteT1v4M4R/Vg7cwOFw7Hta1m9LgB3wSxp1zNmB0K39gOybMQ04iu2k+kPYk1BUaQYJLmw0DpJWCh2YrAs3W7YWOzNJaAGmDwgg+mq04nAY0sYKm6qhzy4NDxdxNjUYGgEesJ6o8PLx8yfU9htrsLs91RprbxpIm1WvlIEC5kx6heU7e9i9m0cMK+HPeBFm1XVGvHGbn1BC522sLi3VCarHBw7oFOoMgHJoaQI8l5Lb9NzcodnEnRziRA6TEqlFHmnwcqVyOLWdJJDQ2eAkx0ukgLW4DQTHvha8DiX0x3MoMFjiWh+ZusEER5qGeNow4SjmNgT4LfWxZobrduh1N+cWbIPEEgSZ6yslWoBaSegIDfQBBhSHPANp0PI8zZK0FZNfb7GZsWSQLsafCRMK1g24zNWcQcwtfyUU4Pe+LlPZh9zaERULbqw1edxbZzQ1taT3m03d3KO6Wx/V3XCXdSktw45z4owFMy1FWixRHRHufBLzqZytQ2iGl1S3Uukpkognr7DqjOaA5e5AcMOq3BGKYWUUS4Pwcx2EnifOCl/YG8mnyXWNIKbgK0S+JnH+wj8A8jCn2Xo4e/5rrGiPohC6kFrsjozk/Zh/cfolVdktebuPWDE+K65hLcByB8YPxXTtSJcDn09iMGjR/uJd8VqbgwOXomFnQDwkfBTdHmUdkwSFmgOarKntw3X1CczCjxUuykvRhLOuhB8wZXrKPbN2Xv0Jga03yT1yuA+JXGFEeCINHP5LQbhlH0OP50oJJqzbiO22G4io3r3SJ5WNl0djdosM5wl5AP46bwPWIXBL+gPlKB0nmFanK8nq/wBpapxo+o4Ta+BNhisPOkGrSB8IcQVqfjsJvBS+0Ud44WZnYSfJfIvsxdrcdbrdsVv2eq2pTp0SQIGem0gAkExlgg9ZV/kl5Z8zk55N3Fs+m4jYjeAHlHyXyT9p+EyVGEC03HXwXqNp7VrYmN6+ADZtLPTAHiHZifPyWPNlmDcjiTflJOqVNtUzt/lNw6yPmjaT8uYtIaDlEtIk6nWJXRp9n61QTTBLCAQYIBnhdd/tBTqV6WQtJIIIhzb8wCTC5jKWMLGsNVtBjRlAZdwA5kanrKnC0fOeWcvEdmns/eup0RzqVGg+TRJPguW7Dhrhu3moZ1DHNHlJkr0dLYtIe259V3EuJE+l/etTMjPYaG+AgoMsZPHYmplcQ4EEcDZWp2mqf+Q64Nh+K1uoCtTk+l/mPye13l1RelhpRBql4yzxp2rCCIBU0JgCNvI3grKiARgqg7xTdukbtRTSjCA1B0QurhaVJ0bsx4cApvAsprHhCqCVNKy+zZpNdAa6AUVYpoimbsXnKBwTAoakaJUloW0KDEQpqGqgNVZUkc8DMsKB4SS9QCVVWgsYa/JQ1ih3SY2gs8oyBFQpzCVBThEKqJLA9sBspLSwNH6FY98Sik8VfWtinjJ0BWH1BU+1AC0fD5rmueED6q39M2jfUxZ5DyP5rO/GHkfisT63VLqVoupbt4IbQ6rjPHzkLO6tPFZ34wqASO9YeiLpkypDRUJMAKVjGtzxNoCyOx8WbYfXqsWIx+vVEXnJzcrZw+0Bmu4+HwUSdqO+8Pl8FF0s7YPoJP15ImpOYyiDUSavKCnQ7MOaE1RyQimmMooVsy9CzUP9lLnVOsELkWLpCwxG2mFUqFypOndG2MDQrzwkF6HN1UXkpZHmohJSxUV51XjI2giqylEAryqdaEDIoKaZKo1gEp4IvOSsiLKlb9XJWUrMMzgKZ5QBsdfCLdbos/0VTbaJvwWWnmqEKZ1WZZIkLeIHPSzUCS+smToawOdVSqmI6rJUrX18eaAX0/T1UybeWMcjn1lQkiTA+uSGzde8YPu5D81kxGLnj5KLcngiUjUcQG6a6SdVhxOOJtqlVKlvkszakm+n1ZNJZIbs0mrwFkmplvc29/JDUMf2v4dEph1SrWQWTl432z9cFEe0f3hieCipHRs+jMj4fAIg5Iz3KhrJxtlpWaN7ZDn5pIV5rqVJSKdDs3IqjUSx0RAIlPNILDlCWI2tKayilqkbeTPuUQpLRAQl4Cyj2MsixRV7pU7Fcks1CUv0h1gYQAgdXA0CjcOeJ+Km6AUt0GVkW6oTy+vJQUuZTcqjlSVK2SsgWCEuVkoXZeJHn80xXs1tsLMqNZIqPgWuNLcP0Q541RdukZusGh1S11mq4mLFBUxPnz6SslQmZ+enUIeMDrIytiOX10S85m3FUygTqYHMyeE2GrvgidWDGgi0mLxM+I00W6UsgwssXdB/pn5pNbGRYQL8NEmrVk2MuMyJOmkpDSBqQTrH6qVTOcpXhBVKhdeZQF8BA+pJAYOMX4oKVMzfhM9SqusEvBNeIHx8lWf+5VNtGnP+yp7xJAkX52WugQTagCEvlDVgaeSonl4lWo4tms5+O9s+SirFjvmPddRBWT6Hl5iPVQQoaJHEImQFEn2ezo5YwwQ2U0UjyRsrtGoPCYj8087QZwBFv6ZmecocmsIVNRWBTcPzR5ABr8Es4ieJ84QFkjVUnFf0hTTeWO34CU7E9frmlOpHnCgo3vcfJGG8luabwUa55Kw0laWsblBzQeWV0/CELyOBkze0rPOsEy5FoEUgFbT9BVvPFAagAMg628OEXTJ1oVJJB7xQvPDTrZI3wF4Pu8uKB1W0cfKfetGVbYKd5H77qhq1R4fXL5rNUqG+voEJrAm8j0/NQ3kZTixzqo6ec+7S6B9Uh2rTH8QM36NMgjxSXVZFvTihydRPDkJTKmH5ElgbWxFv0HyWd1YnjbkQrJA1MX8BbXVKe6HNMFzNTlEGeFzGqVUVSRlOPocyTOUTAnprzKvdixPv4eA+ZWf/ABADVhAHAAR6SlP2iD7INxbTXnabKemfs59s2THYo3AkidSbz152WahlLpnQQJ98W7qFuJOYEibzrqfTml1ng3ADYjNEXMz0VdW2EpWPY4xGk+z4cp+Sy5pcTAFsscANDEaWUxNzaWtJmNffwCDPE8etgr/Z6FNLQ6lUA1nkLieWoVYp+YyCTECOEcEh1YiIEDxmemij606CPf7k1XglbtlPF7z04+JQxfw9yp5JdN7aDw6pZcTbnr5XQkryZ2NkFszxt89NELSen5oHVP6Z/wBw+ggfizwZHnPyS/2xQ3ikJxHtG3x+atLfWkyQqT1+go//2Q=="/>
          <p:cNvSpPr>
            <a:spLocks noChangeAspect="1" noChangeArrowheads="1"/>
          </p:cNvSpPr>
          <p:nvPr/>
        </p:nvSpPr>
        <p:spPr bwMode="auto">
          <a:xfrm>
            <a:off x="63500" y="-887413"/>
            <a:ext cx="2486025" cy="1828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chrisupplice.tripod.com/sitebuildercontent/sitebuilderpictures/image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733800"/>
            <a:ext cx="31146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2.gstatic.com/images?q=tbn:ANd9GcT66oosUWab-c9Gv2sX3l5JqDNf-CYDtnbLXebLkBnqJOAeopeT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342441"/>
            <a:ext cx="5105400" cy="351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8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28</a:t>
            </a:fld>
            <a:endParaRPr lang="en-US"/>
          </a:p>
        </p:txBody>
      </p:sp>
      <p:sp>
        <p:nvSpPr>
          <p:cNvPr id="3" name="Text Placeholder 2"/>
          <p:cNvSpPr>
            <a:spLocks noGrp="1"/>
          </p:cNvSpPr>
          <p:nvPr>
            <p:ph type="body" idx="4294967295"/>
          </p:nvPr>
        </p:nvSpPr>
        <p:spPr/>
        <p:txBody>
          <a:bodyPr>
            <a:normAutofit/>
          </a:bodyPr>
          <a:lstStyle/>
          <a:p>
            <a:r>
              <a:rPr lang="en-US" dirty="0" smtClean="0"/>
              <a:t>Crimes Involving Controlled Substances</a:t>
            </a:r>
          </a:p>
          <a:p>
            <a:pPr lvl="2"/>
            <a:r>
              <a:rPr lang="en-US" dirty="0" smtClean="0"/>
              <a:t>Alcohol and tobacco may be considered drugs</a:t>
            </a:r>
            <a:r>
              <a:rPr lang="en-US" baseline="0" dirty="0" smtClean="0"/>
              <a:t> because they are not legal for teenagers or children</a:t>
            </a:r>
            <a:endParaRPr lang="en-US" dirty="0" smtClean="0"/>
          </a:p>
          <a:p>
            <a:pPr lvl="1"/>
            <a:r>
              <a:rPr lang="en-US" dirty="0" smtClean="0"/>
              <a:t>Alcohol</a:t>
            </a:r>
          </a:p>
          <a:p>
            <a:pPr lvl="2"/>
            <a:r>
              <a:rPr lang="en-US" dirty="0" smtClean="0"/>
              <a:t>Most</a:t>
            </a:r>
            <a:r>
              <a:rPr lang="en-US" baseline="0" dirty="0" smtClean="0"/>
              <a:t> commonly used drug in America</a:t>
            </a:r>
          </a:p>
          <a:p>
            <a:pPr lvl="2"/>
            <a:r>
              <a:rPr lang="en-US" baseline="0" dirty="0" smtClean="0"/>
              <a:t>Seller could be convicted if they sell to an underage person</a:t>
            </a:r>
          </a:p>
          <a:p>
            <a:pPr lvl="3"/>
            <a:r>
              <a:rPr lang="en-US" dirty="0" smtClean="0"/>
              <a:t>Loss</a:t>
            </a:r>
            <a:r>
              <a:rPr lang="en-US" baseline="0" dirty="0" smtClean="0"/>
              <a:t> of license, fined and/or imprisoned</a:t>
            </a:r>
          </a:p>
          <a:p>
            <a:pPr lvl="2"/>
            <a:r>
              <a:rPr lang="en-US" dirty="0" smtClean="0"/>
              <a:t>The</a:t>
            </a:r>
            <a:r>
              <a:rPr lang="en-US" baseline="0" dirty="0" smtClean="0"/>
              <a:t> underage person may also be charged for making an illegal purchase</a:t>
            </a:r>
            <a:endParaRPr lang="en-US" dirty="0" smtClean="0"/>
          </a:p>
          <a:p>
            <a:pPr lvl="1"/>
            <a:r>
              <a:rPr lang="en-US" dirty="0" smtClean="0"/>
              <a:t>Drugs</a:t>
            </a:r>
          </a:p>
          <a:p>
            <a:pPr lvl="2"/>
            <a:r>
              <a:rPr lang="en-US" dirty="0" smtClean="0"/>
              <a:t>Chemicals</a:t>
            </a:r>
            <a:r>
              <a:rPr lang="en-US" baseline="0" dirty="0" smtClean="0"/>
              <a:t> that alter the functions of the mind and body.</a:t>
            </a:r>
            <a:endParaRPr lang="en-US" dirty="0"/>
          </a:p>
        </p:txBody>
      </p:sp>
    </p:spTree>
    <p:extLst>
      <p:ext uri="{BB962C8B-B14F-4D97-AF65-F5344CB8AC3E}">
        <p14:creationId xmlns:p14="http://schemas.microsoft.com/office/powerpoint/2010/main" val="39437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29</a:t>
            </a:fld>
            <a:endParaRPr lang="en-US"/>
          </a:p>
        </p:txBody>
      </p:sp>
      <p:sp>
        <p:nvSpPr>
          <p:cNvPr id="3" name="Text Placeholder 2"/>
          <p:cNvSpPr>
            <a:spLocks noGrp="1"/>
          </p:cNvSpPr>
          <p:nvPr>
            <p:ph type="body" idx="4294967295"/>
          </p:nvPr>
        </p:nvSpPr>
        <p:spPr/>
        <p:txBody>
          <a:bodyPr/>
          <a:lstStyle/>
          <a:p>
            <a:r>
              <a:rPr lang="en-US" dirty="0" smtClean="0"/>
              <a:t>Computer Crimes</a:t>
            </a:r>
          </a:p>
          <a:p>
            <a:pPr lvl="2"/>
            <a:r>
              <a:rPr lang="en-US" dirty="0" smtClean="0"/>
              <a:t>There are specific statutes that address th</a:t>
            </a:r>
            <a:r>
              <a:rPr lang="en-US" baseline="0" dirty="0" smtClean="0"/>
              <a:t>e new legal problems involving computers</a:t>
            </a:r>
            <a:endParaRPr lang="en-US" dirty="0" smtClean="0"/>
          </a:p>
          <a:p>
            <a:pPr lvl="1"/>
            <a:r>
              <a:rPr lang="en-US" dirty="0" smtClean="0"/>
              <a:t>Federal Crimes and Laws</a:t>
            </a:r>
          </a:p>
          <a:p>
            <a:pPr lvl="2"/>
            <a:r>
              <a:rPr lang="en-US" dirty="0" smtClean="0"/>
              <a:t>Mail fraud, wire fraud</a:t>
            </a:r>
          </a:p>
          <a:p>
            <a:pPr lvl="2"/>
            <a:r>
              <a:rPr lang="en-US" dirty="0" smtClean="0"/>
              <a:t>The</a:t>
            </a:r>
            <a:r>
              <a:rPr lang="en-US" baseline="0" dirty="0" smtClean="0"/>
              <a:t> Computer Fraud &amp; Abuse Act</a:t>
            </a:r>
          </a:p>
          <a:p>
            <a:pPr lvl="3"/>
            <a:r>
              <a:rPr lang="en-US" baseline="0" dirty="0" smtClean="0"/>
              <a:t>Aimed at hackers</a:t>
            </a:r>
          </a:p>
          <a:p>
            <a:pPr lvl="2"/>
            <a:r>
              <a:rPr lang="en-US" baseline="0" dirty="0" smtClean="0"/>
              <a:t>National Information Infrastructure Act</a:t>
            </a:r>
          </a:p>
          <a:p>
            <a:pPr lvl="3"/>
            <a:r>
              <a:rPr lang="en-US" dirty="0" smtClean="0"/>
              <a:t>Aimed at extorting money in</a:t>
            </a:r>
            <a:r>
              <a:rPr lang="en-US" baseline="0" dirty="0" smtClean="0"/>
              <a:t> exchange for not causing a computer system to crash</a:t>
            </a:r>
            <a:endParaRPr lang="en-US" dirty="0" smtClean="0"/>
          </a:p>
          <a:p>
            <a:pPr lvl="1"/>
            <a:r>
              <a:rPr lang="en-US" dirty="0" smtClean="0"/>
              <a:t>State</a:t>
            </a:r>
            <a:r>
              <a:rPr lang="en-US" baseline="0" dirty="0" smtClean="0"/>
              <a:t> Crimes and Computers</a:t>
            </a:r>
          </a:p>
          <a:p>
            <a:pPr lvl="2"/>
            <a:r>
              <a:rPr lang="en-US" dirty="0" smtClean="0"/>
              <a:t>A crime</a:t>
            </a:r>
            <a:r>
              <a:rPr lang="en-US" baseline="0" dirty="0" smtClean="0"/>
              <a:t> to use a computer to commit a crime</a:t>
            </a:r>
            <a:endParaRPr lang="en-US" dirty="0"/>
          </a:p>
        </p:txBody>
      </p:sp>
    </p:spTree>
    <p:extLst>
      <p:ext uri="{BB962C8B-B14F-4D97-AF65-F5344CB8AC3E}">
        <p14:creationId xmlns:p14="http://schemas.microsoft.com/office/powerpoint/2010/main" val="12816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027589"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826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30</a:t>
            </a:fld>
            <a:endParaRPr lang="en-US"/>
          </a:p>
        </p:txBody>
      </p:sp>
      <p:sp>
        <p:nvSpPr>
          <p:cNvPr id="3" name="Text Placeholder 2"/>
          <p:cNvSpPr>
            <a:spLocks noGrp="1"/>
          </p:cNvSpPr>
          <p:nvPr>
            <p:ph type="body" idx="4294967295"/>
          </p:nvPr>
        </p:nvSpPr>
        <p:spPr/>
        <p:txBody>
          <a:bodyPr/>
          <a:lstStyle/>
          <a:p>
            <a:r>
              <a:rPr lang="en-US" dirty="0" smtClean="0"/>
              <a:t>Reviewing What You</a:t>
            </a:r>
            <a:r>
              <a:rPr lang="en-US" baseline="0" dirty="0" smtClean="0"/>
              <a:t> Learned</a:t>
            </a:r>
          </a:p>
          <a:p>
            <a:pPr lvl="1"/>
            <a:r>
              <a:rPr lang="en-US" dirty="0" smtClean="0"/>
              <a:t>What are the major</a:t>
            </a:r>
            <a:r>
              <a:rPr lang="en-US" baseline="0" dirty="0" smtClean="0"/>
              <a:t> crimes committed against people?</a:t>
            </a:r>
          </a:p>
          <a:p>
            <a:pPr lvl="1"/>
            <a:r>
              <a:rPr lang="en-US" baseline="0" dirty="0" smtClean="0"/>
              <a:t>What are the major crimes committed against property?</a:t>
            </a:r>
          </a:p>
          <a:p>
            <a:pPr lvl="1"/>
            <a:r>
              <a:rPr lang="en-US" baseline="0" dirty="0" smtClean="0"/>
              <a:t>What are the major crimes that involve controlled substances?</a:t>
            </a:r>
          </a:p>
          <a:p>
            <a:pPr lvl="1"/>
            <a:r>
              <a:rPr lang="en-US" baseline="0" dirty="0" smtClean="0"/>
              <a:t>How have states dealt with computer crime?</a:t>
            </a:r>
          </a:p>
          <a:p>
            <a:pPr lvl="1"/>
            <a:endParaRPr lang="en-US" baseline="0" dirty="0" smtClean="0"/>
          </a:p>
          <a:p>
            <a:pPr lvl="1"/>
            <a:endParaRPr lang="en-US" baseline="0" dirty="0" smtClean="0"/>
          </a:p>
        </p:txBody>
      </p:sp>
    </p:spTree>
    <p:extLst>
      <p:ext uri="{BB962C8B-B14F-4D97-AF65-F5344CB8AC3E}">
        <p14:creationId xmlns:p14="http://schemas.microsoft.com/office/powerpoint/2010/main" val="2974158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4</a:t>
            </a:fld>
            <a:endParaRPr lang="en-US" dirty="0"/>
          </a:p>
        </p:txBody>
      </p:sp>
      <p:sp>
        <p:nvSpPr>
          <p:cNvPr id="3" name="Content Placeholder 2"/>
          <p:cNvSpPr>
            <a:spLocks noGrp="1"/>
          </p:cNvSpPr>
          <p:nvPr>
            <p:ph idx="1"/>
          </p:nvPr>
        </p:nvSpPr>
        <p:spPr/>
        <p:txBody>
          <a:bodyPr/>
          <a:lstStyle/>
          <a:p>
            <a:r>
              <a:rPr lang="en-US" dirty="0" smtClean="0"/>
              <a:t>Criminal Law in</a:t>
            </a:r>
            <a:r>
              <a:rPr lang="en-US" baseline="0" dirty="0" smtClean="0"/>
              <a:t> the American System</a:t>
            </a:r>
          </a:p>
          <a:p>
            <a:pPr marL="857250" lvl="2" indent="0">
              <a:buNone/>
            </a:pPr>
            <a:r>
              <a:rPr lang="en-US" baseline="0" dirty="0" smtClean="0"/>
              <a:t>Consists of two systems</a:t>
            </a:r>
          </a:p>
          <a:p>
            <a:pPr lvl="1"/>
            <a:r>
              <a:rPr lang="en-US" dirty="0" smtClean="0"/>
              <a:t>State Crimin</a:t>
            </a:r>
            <a:r>
              <a:rPr lang="en-US" baseline="0" dirty="0" smtClean="0"/>
              <a:t>al Law</a:t>
            </a:r>
          </a:p>
          <a:p>
            <a:pPr lvl="2"/>
            <a:r>
              <a:rPr lang="en-US" baseline="0" dirty="0" smtClean="0"/>
              <a:t>State has inherent police power</a:t>
            </a:r>
          </a:p>
          <a:p>
            <a:pPr lvl="2"/>
            <a:r>
              <a:rPr lang="en-US" baseline="0" dirty="0" smtClean="0"/>
              <a:t>Makes statutes to protect the public health, safety, welfare, and morals</a:t>
            </a:r>
          </a:p>
          <a:p>
            <a:pPr lvl="2"/>
            <a:r>
              <a:rPr lang="en-US" baseline="0" dirty="0" smtClean="0"/>
              <a:t>Closely resemble each other</a:t>
            </a:r>
          </a:p>
          <a:p>
            <a:pPr lvl="2"/>
            <a:r>
              <a:rPr lang="en-US" baseline="0" dirty="0" smtClean="0"/>
              <a:t>Definitions and penalties may differ from state to state</a:t>
            </a:r>
          </a:p>
          <a:p>
            <a:pPr lvl="2"/>
            <a:r>
              <a:rPr lang="en-US" baseline="0" dirty="0" smtClean="0"/>
              <a:t>Assault in one state may be called battery in an other</a:t>
            </a:r>
          </a:p>
        </p:txBody>
      </p:sp>
    </p:spTree>
    <p:extLst>
      <p:ext uri="{BB962C8B-B14F-4D97-AF65-F5344CB8AC3E}">
        <p14:creationId xmlns:p14="http://schemas.microsoft.com/office/powerpoint/2010/main" val="2820488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5</a:t>
            </a:fld>
            <a:endParaRPr lang="en-US" dirty="0"/>
          </a:p>
        </p:txBody>
      </p:sp>
      <p:sp>
        <p:nvSpPr>
          <p:cNvPr id="3" name="Content Placeholder 2"/>
          <p:cNvSpPr>
            <a:spLocks noGrp="1"/>
          </p:cNvSpPr>
          <p:nvPr>
            <p:ph idx="1"/>
          </p:nvPr>
        </p:nvSpPr>
        <p:spPr/>
        <p:txBody>
          <a:bodyPr/>
          <a:lstStyle/>
          <a:p>
            <a:pPr lvl="1"/>
            <a:r>
              <a:rPr lang="en-US" baseline="0" dirty="0" smtClean="0"/>
              <a:t>Federal Criminal Law</a:t>
            </a:r>
          </a:p>
          <a:p>
            <a:pPr lvl="2"/>
            <a:r>
              <a:rPr lang="en-US" baseline="0" dirty="0" smtClean="0"/>
              <a:t>Has no criminal code or police power</a:t>
            </a:r>
          </a:p>
          <a:p>
            <a:pPr lvl="2"/>
            <a:r>
              <a:rPr lang="en-US" baseline="0" dirty="0" smtClean="0"/>
              <a:t>Can only create statutes over which it has jurisdiction</a:t>
            </a:r>
          </a:p>
          <a:p>
            <a:pPr lvl="3"/>
            <a:r>
              <a:rPr lang="en-US" baseline="0" dirty="0" smtClean="0"/>
              <a:t>Counterfeiting</a:t>
            </a:r>
          </a:p>
          <a:p>
            <a:pPr lvl="2"/>
            <a:r>
              <a:rPr lang="en-US" baseline="0" dirty="0" smtClean="0"/>
              <a:t>FBI and DEA are agencies created from the commerce clause in the US Constitution</a:t>
            </a:r>
          </a:p>
          <a:p>
            <a:pPr lvl="2"/>
            <a:endParaRPr lang="en-US" baseline="0" dirty="0" smtClean="0"/>
          </a:p>
          <a:p>
            <a:pPr lvl="2"/>
            <a:r>
              <a:rPr lang="en-US" dirty="0" smtClean="0"/>
              <a:t>Treason is one crime</a:t>
            </a:r>
            <a:r>
              <a:rPr lang="en-US" baseline="0" dirty="0" smtClean="0"/>
              <a:t> named and defined in the US Constitution</a:t>
            </a:r>
          </a:p>
          <a:p>
            <a:pPr lvl="3"/>
            <a:r>
              <a:rPr lang="en-US" dirty="0" smtClean="0"/>
              <a:t>Confession or two witnesses required to convict</a:t>
            </a:r>
          </a:p>
          <a:p>
            <a:pPr lvl="2"/>
            <a:r>
              <a:rPr lang="en-US" dirty="0" smtClean="0"/>
              <a:t>Double Jeopardy</a:t>
            </a:r>
          </a:p>
          <a:p>
            <a:pPr lvl="3"/>
            <a:r>
              <a:rPr lang="en-US" dirty="0" smtClean="0"/>
              <a:t>Tried twice</a:t>
            </a:r>
            <a:r>
              <a:rPr lang="en-US" baseline="0" dirty="0" smtClean="0"/>
              <a:t> for the same action but in different courts</a:t>
            </a:r>
            <a:endParaRPr lang="en-US" dirty="0"/>
          </a:p>
        </p:txBody>
      </p:sp>
    </p:spTree>
    <p:extLst>
      <p:ext uri="{BB962C8B-B14F-4D97-AF65-F5344CB8AC3E}">
        <p14:creationId xmlns:p14="http://schemas.microsoft.com/office/powerpoint/2010/main" val="138747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6</a:t>
            </a:fld>
            <a:endParaRPr lang="en-US" dirty="0"/>
          </a:p>
        </p:txBody>
      </p:sp>
      <p:sp>
        <p:nvSpPr>
          <p:cNvPr id="3" name="Content Placeholder 2"/>
          <p:cNvSpPr>
            <a:spLocks noGrp="1"/>
          </p:cNvSpPr>
          <p:nvPr>
            <p:ph idx="1"/>
          </p:nvPr>
        </p:nvSpPr>
        <p:spPr/>
        <p:txBody>
          <a:bodyPr>
            <a:normAutofit/>
          </a:bodyPr>
          <a:lstStyle/>
          <a:p>
            <a:r>
              <a:rPr lang="en-US" dirty="0" smtClean="0"/>
              <a:t>Elements of a Crime</a:t>
            </a:r>
          </a:p>
          <a:p>
            <a:pPr marL="457200" lvl="1" indent="0">
              <a:buNone/>
            </a:pPr>
            <a:r>
              <a:rPr lang="en-US" dirty="0" smtClean="0"/>
              <a:t>Made up of two elements</a:t>
            </a:r>
          </a:p>
          <a:p>
            <a:pPr lvl="1"/>
            <a:r>
              <a:rPr lang="en-US" dirty="0" smtClean="0"/>
              <a:t>Criminal Act</a:t>
            </a:r>
          </a:p>
          <a:p>
            <a:pPr lvl="2"/>
            <a:r>
              <a:rPr lang="en-US" dirty="0" smtClean="0"/>
              <a:t>An act that is forbidden, like stealing</a:t>
            </a:r>
          </a:p>
          <a:p>
            <a:pPr lvl="2"/>
            <a:r>
              <a:rPr lang="en-US" dirty="0" smtClean="0"/>
              <a:t>A </a:t>
            </a:r>
            <a:r>
              <a:rPr lang="en-US" baseline="0" dirty="0" smtClean="0"/>
              <a:t>failure to act, like registering for the service</a:t>
            </a:r>
          </a:p>
          <a:p>
            <a:pPr lvl="2"/>
            <a:r>
              <a:rPr lang="en-US" baseline="0" dirty="0" smtClean="0"/>
              <a:t>Must involve voluntary conduct</a:t>
            </a:r>
          </a:p>
          <a:p>
            <a:pPr lvl="2"/>
            <a:r>
              <a:rPr lang="en-US" baseline="0" dirty="0" smtClean="0"/>
              <a:t>Accusation can not be based on physical or mental condition </a:t>
            </a:r>
            <a:endParaRPr lang="en-US" dirty="0" smtClean="0"/>
          </a:p>
          <a:p>
            <a:pPr lvl="1"/>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05325"/>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25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7</a:t>
            </a:fld>
            <a:endParaRPr lang="en-US" dirty="0"/>
          </a:p>
        </p:txBody>
      </p:sp>
      <p:sp>
        <p:nvSpPr>
          <p:cNvPr id="3" name="Content Placeholder 2"/>
          <p:cNvSpPr>
            <a:spLocks noGrp="1"/>
          </p:cNvSpPr>
          <p:nvPr>
            <p:ph idx="1"/>
          </p:nvPr>
        </p:nvSpPr>
        <p:spPr/>
        <p:txBody>
          <a:bodyPr/>
          <a:lstStyle/>
          <a:p>
            <a:pPr lvl="1"/>
            <a:r>
              <a:rPr lang="en-US" dirty="0" smtClean="0"/>
              <a:t>Required State</a:t>
            </a:r>
            <a:r>
              <a:rPr lang="en-US" baseline="0" dirty="0" smtClean="0"/>
              <a:t> of Mind</a:t>
            </a:r>
          </a:p>
          <a:p>
            <a:pPr lvl="2"/>
            <a:r>
              <a:rPr lang="en-US" baseline="0" dirty="0" smtClean="0"/>
              <a:t>Murder </a:t>
            </a:r>
            <a:r>
              <a:rPr lang="en-US" baseline="0" dirty="0" err="1" smtClean="0"/>
              <a:t>vs</a:t>
            </a:r>
            <a:r>
              <a:rPr lang="en-US" baseline="0" dirty="0" smtClean="0"/>
              <a:t> Manslaughter</a:t>
            </a:r>
          </a:p>
          <a:p>
            <a:pPr lvl="2"/>
            <a:r>
              <a:rPr lang="en-US" baseline="0" dirty="0" smtClean="0"/>
              <a:t>Murder comes with the INTENT</a:t>
            </a:r>
          </a:p>
          <a:p>
            <a:pPr lvl="2"/>
            <a:r>
              <a:rPr lang="en-US" baseline="0" dirty="0" smtClean="0"/>
              <a:t>Manslaughter is ACCIDENTAL</a:t>
            </a:r>
          </a:p>
          <a:p>
            <a:pPr lvl="1"/>
            <a:endParaRPr lang="en-US" baseline="0" dirty="0" smtClean="0"/>
          </a:p>
          <a:p>
            <a:pPr lvl="1"/>
            <a:r>
              <a:rPr lang="en-US" baseline="0" dirty="0" smtClean="0"/>
              <a:t>Motive</a:t>
            </a:r>
          </a:p>
          <a:p>
            <a:pPr lvl="2"/>
            <a:r>
              <a:rPr lang="en-US" dirty="0" smtClean="0"/>
              <a:t>Plays ABSOLUTELY NO part in proving criminal liability</a:t>
            </a:r>
            <a:endParaRPr lang="en-US" dirty="0"/>
          </a:p>
        </p:txBody>
      </p:sp>
      <p:pic>
        <p:nvPicPr>
          <p:cNvPr id="3074" name="Picture 2" descr="http://t0.gstatic.com/images?q=tbn:ANd9GcTO0tWhh-xJ4BYPUYHi6rZsKLoqmob57aP2baoFBqpfh1Hpe169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90600"/>
            <a:ext cx="17526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6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D7BD94-3FEE-4679-85B3-156BC4CAF76D}" type="slidenum">
              <a:rPr lang="en-US" smtClean="0"/>
              <a:t>8</a:t>
            </a:fld>
            <a:endParaRPr lang="en-US"/>
          </a:p>
        </p:txBody>
      </p:sp>
      <p:pic>
        <p:nvPicPr>
          <p:cNvPr id="1026" name="Picture 2" descr="The Argyle Swea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800600" cy="566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7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3D7BD94-3FEE-4679-85B3-156BC4CAF76D}" type="slidenum">
              <a:rPr lang="en-US" smtClean="0"/>
              <a:pPr/>
              <a:t>9</a:t>
            </a:fld>
            <a:endParaRPr lang="en-US" dirty="0"/>
          </a:p>
        </p:txBody>
      </p:sp>
      <p:sp>
        <p:nvSpPr>
          <p:cNvPr id="3" name="Content Placeholder 2"/>
          <p:cNvSpPr>
            <a:spLocks noGrp="1"/>
          </p:cNvSpPr>
          <p:nvPr>
            <p:ph idx="1"/>
          </p:nvPr>
        </p:nvSpPr>
        <p:spPr/>
        <p:txBody>
          <a:bodyPr>
            <a:normAutofit fontScale="92500"/>
          </a:bodyPr>
          <a:lstStyle/>
          <a:p>
            <a:r>
              <a:rPr lang="en-US" dirty="0" smtClean="0"/>
              <a:t>Defenses to Crime</a:t>
            </a:r>
          </a:p>
          <a:p>
            <a:pPr lvl="2"/>
            <a:r>
              <a:rPr lang="en-US" dirty="0" smtClean="0"/>
              <a:t>Defense attorneys try to show failure to prove required elements for the crime.</a:t>
            </a:r>
          </a:p>
          <a:p>
            <a:pPr lvl="1"/>
            <a:r>
              <a:rPr lang="en-US" dirty="0" smtClean="0"/>
              <a:t>Insanity</a:t>
            </a:r>
          </a:p>
          <a:p>
            <a:pPr lvl="2"/>
            <a:r>
              <a:rPr lang="en-US" dirty="0" smtClean="0"/>
              <a:t>The law recognizes</a:t>
            </a:r>
            <a:r>
              <a:rPr lang="en-US" baseline="0" dirty="0" smtClean="0"/>
              <a:t> that people can not be held responsible for their actions when they do not know what they are doing</a:t>
            </a:r>
          </a:p>
          <a:p>
            <a:pPr lvl="1"/>
            <a:r>
              <a:rPr lang="en-US" dirty="0" smtClean="0"/>
              <a:t>Entrapment</a:t>
            </a:r>
          </a:p>
          <a:p>
            <a:pPr lvl="2"/>
            <a:r>
              <a:rPr lang="en-US" dirty="0" smtClean="0"/>
              <a:t>When</a:t>
            </a:r>
            <a:r>
              <a:rPr lang="en-US" baseline="0" dirty="0" smtClean="0"/>
              <a:t> law enforcement officers induce someone to commit a crime.</a:t>
            </a:r>
            <a:endParaRPr lang="en-US" dirty="0" smtClean="0"/>
          </a:p>
          <a:p>
            <a:pPr lvl="3"/>
            <a:r>
              <a:rPr lang="en-US" dirty="0" smtClean="0"/>
              <a:t>Example – several</a:t>
            </a:r>
            <a:r>
              <a:rPr lang="en-US" baseline="0" dirty="0" smtClean="0"/>
              <a:t> students told their teacher that a student offered to sell them drugs. She reported it to the police and they sent an undercover officer to the school. The student was arrested when they tried to sell drugs to the officer. Not entrapment because the student would have told the drugs anyway.</a:t>
            </a:r>
            <a:endParaRPr lang="en-US" dirty="0" smtClean="0"/>
          </a:p>
          <a:p>
            <a:pPr lvl="2"/>
            <a:endParaRPr lang="en-US" dirty="0" smtClean="0"/>
          </a:p>
        </p:txBody>
      </p:sp>
    </p:spTree>
    <p:extLst>
      <p:ext uri="{BB962C8B-B14F-4D97-AF65-F5344CB8AC3E}">
        <p14:creationId xmlns:p14="http://schemas.microsoft.com/office/powerpoint/2010/main" val="980816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Business Law Master Slides</Template>
  <TotalTime>2652</TotalTime>
  <Words>2088</Words>
  <Application>Microsoft Office PowerPoint</Application>
  <PresentationFormat>On-screen Show (4:3)</PresentationFormat>
  <Paragraphs>327</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Scott Hingle</cp:lastModifiedBy>
  <cp:revision>59</cp:revision>
  <cp:lastPrinted>2016-01-21T15:38:25Z</cp:lastPrinted>
  <dcterms:created xsi:type="dcterms:W3CDTF">2012-07-08T12:52:54Z</dcterms:created>
  <dcterms:modified xsi:type="dcterms:W3CDTF">2017-09-22T15:29:45Z</dcterms:modified>
</cp:coreProperties>
</file>