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0"/>
  </p:notesMasterIdLst>
  <p:handoutMasterIdLst>
    <p:handoutMasterId r:id="rId21"/>
  </p:handoutMasterIdLst>
  <p:sldIdLst>
    <p:sldId id="257" r:id="rId2"/>
    <p:sldId id="258" r:id="rId3"/>
    <p:sldId id="263" r:id="rId4"/>
    <p:sldId id="270" r:id="rId5"/>
    <p:sldId id="269" r:id="rId6"/>
    <p:sldId id="281" r:id="rId7"/>
    <p:sldId id="264" r:id="rId8"/>
    <p:sldId id="272" r:id="rId9"/>
    <p:sldId id="261" r:id="rId10"/>
    <p:sldId id="260" r:id="rId11"/>
    <p:sldId id="259" r:id="rId12"/>
    <p:sldId id="274" r:id="rId13"/>
    <p:sldId id="265" r:id="rId14"/>
    <p:sldId id="266" r:id="rId15"/>
    <p:sldId id="275" r:id="rId16"/>
    <p:sldId id="267" r:id="rId17"/>
    <p:sldId id="282" r:id="rId18"/>
    <p:sldId id="26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61455" autoAdjust="0"/>
  </p:normalViewPr>
  <p:slideViewPr>
    <p:cSldViewPr>
      <p:cViewPr varScale="1">
        <p:scale>
          <a:sx n="54" d="100"/>
          <a:sy n="54" d="100"/>
        </p:scale>
        <p:origin x="1733"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0" d="100"/>
        <a:sy n="60" d="100"/>
      </p:scale>
      <p:origin x="0" y="-3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4240E54-4D4C-4E7E-A1DB-D77E993AB9F4}" type="datetimeFigureOut">
              <a:rPr lang="en-US" smtClean="0"/>
              <a:t>2/22/2018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7D0C13B-32AE-4E0D-AC0D-CD89C6F3F37B}" type="slidenum">
              <a:rPr lang="en-US" smtClean="0"/>
              <a:t>‹#›</a:t>
            </a:fld>
            <a:endParaRPr lang="en-US"/>
          </a:p>
        </p:txBody>
      </p:sp>
    </p:spTree>
    <p:extLst>
      <p:ext uri="{BB962C8B-B14F-4D97-AF65-F5344CB8AC3E}">
        <p14:creationId xmlns:p14="http://schemas.microsoft.com/office/powerpoint/2010/main" val="4007527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7A8D1FF-BFCD-4E6A-A862-B800D9001026}" type="datetimeFigureOut">
              <a:rPr lang="en-US" smtClean="0"/>
              <a:t>2/22/2018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E521BA8-EFEC-4CEE-9059-7DABBE7C0554}" type="slidenum">
              <a:rPr lang="en-US" smtClean="0"/>
              <a:t>‹#›</a:t>
            </a:fld>
            <a:endParaRPr lang="en-US"/>
          </a:p>
        </p:txBody>
      </p:sp>
    </p:spTree>
    <p:extLst>
      <p:ext uri="{BB962C8B-B14F-4D97-AF65-F5344CB8AC3E}">
        <p14:creationId xmlns:p14="http://schemas.microsoft.com/office/powerpoint/2010/main" val="4255100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imple.wikipedia.org/wiki/Criminal"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imple.wikipedia.org/wiki/Court" TargetMode="External"/><Relationship Id="rId5" Type="http://schemas.openxmlformats.org/officeDocument/2006/relationships/hyperlink" Target="file:///\\simple.wiktionary.org\wiki\sue" TargetMode="External"/><Relationship Id="rId4" Type="http://schemas.openxmlformats.org/officeDocument/2006/relationships/hyperlink" Target="http://simple.wikipedia.org/wiki/Contract"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imple.wikipedia.org/w/index.php?title=Strict_liability&amp;action=edit&amp;redlink=1"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imple.wikipedia.org/w/index.php?title=Absolute_liability&amp;action=edit&amp;redlink=1"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crime harms</a:t>
            </a:r>
            <a:r>
              <a:rPr lang="en-US" baseline="0" dirty="0" smtClean="0"/>
              <a:t> individuals and the general welfare</a:t>
            </a:r>
          </a:p>
          <a:p>
            <a:endParaRPr lang="en-US" baseline="0" dirty="0" smtClean="0"/>
          </a:p>
          <a:p>
            <a:r>
              <a:rPr lang="en-US" baseline="0" dirty="0" smtClean="0"/>
              <a:t>Role of government is to preserve the safety and well being of the entire social structure</a:t>
            </a:r>
          </a:p>
          <a:p>
            <a:endParaRPr lang="en-US" baseline="0" dirty="0" smtClean="0"/>
          </a:p>
          <a:p>
            <a:r>
              <a:rPr lang="en-US" baseline="0" dirty="0" smtClean="0"/>
              <a:t>A crime is considered an offense against the public at large and is punishable by the government</a:t>
            </a:r>
          </a:p>
          <a:p>
            <a:endParaRPr lang="en-US" baseline="0" dirty="0" smtClean="0"/>
          </a:p>
          <a:p>
            <a:r>
              <a:rPr lang="en-US" baseline="0" dirty="0" smtClean="0"/>
              <a:t>A tort is a private wrong committed by one person against another – one’s interference with one’s rights</a:t>
            </a:r>
          </a:p>
          <a:p>
            <a:pPr rtl="0"/>
            <a:endParaRPr lang="en-US" b="1" dirty="0" smtClean="0"/>
          </a:p>
          <a:p>
            <a:pPr rtl="0"/>
            <a:r>
              <a:rPr lang="en-US" b="1" dirty="0" smtClean="0"/>
              <a:t>Tort law</a:t>
            </a:r>
            <a:r>
              <a:rPr lang="en-US" dirty="0" smtClean="0"/>
              <a:t> is the part of law for most harms that are not either </a:t>
            </a:r>
            <a:r>
              <a:rPr lang="en-US" dirty="0" smtClean="0">
                <a:hlinkClick r:id="rId3" action="ppaction://hlinkfile" tooltip="Criminal"/>
              </a:rPr>
              <a:t>criminal</a:t>
            </a:r>
            <a:r>
              <a:rPr lang="en-US" dirty="0" smtClean="0"/>
              <a:t> or based on a </a:t>
            </a:r>
            <a:r>
              <a:rPr lang="en-US" dirty="0" smtClean="0">
                <a:hlinkClick r:id="rId4" action="ppaction://hlinkfile" tooltip="Contract"/>
              </a:rPr>
              <a:t>contract</a:t>
            </a:r>
            <a:r>
              <a:rPr lang="en-US" dirty="0" smtClean="0"/>
              <a:t>. For example, a car accident where one driver hurts another driver because he or she was not paying attention might be a </a:t>
            </a:r>
            <a:r>
              <a:rPr lang="en-US" b="1" dirty="0" smtClean="0"/>
              <a:t>tort</a:t>
            </a:r>
            <a:r>
              <a:rPr lang="en-US" dirty="0" smtClean="0"/>
              <a:t>. If a person is hurt by someone else, he or she can </a:t>
            </a:r>
            <a:r>
              <a:rPr lang="en-US" dirty="0" smtClean="0">
                <a:hlinkClick r:id="rId5" action="ppaction://hlinkfile" tooltip="wikt:sue"/>
              </a:rPr>
              <a:t>sue</a:t>
            </a:r>
            <a:r>
              <a:rPr lang="en-US" dirty="0" smtClean="0"/>
              <a:t> in </a:t>
            </a:r>
            <a:r>
              <a:rPr lang="en-US" dirty="0" smtClean="0">
                <a:hlinkClick r:id="rId6" action="ppaction://hlinkfile" tooltip="Court"/>
              </a:rPr>
              <a:t>court</a:t>
            </a:r>
            <a:r>
              <a:rPr lang="en-US" dirty="0" smtClean="0"/>
              <a:t>.</a:t>
            </a:r>
          </a:p>
          <a:p>
            <a:pPr rtl="0"/>
            <a:r>
              <a:rPr lang="en-US" dirty="0" smtClean="0"/>
              <a:t>Many torts are accidents, like car accidents or slippery floors that make people fall down and get hurt. But some torts are done on purpose. These are called </a:t>
            </a:r>
            <a:r>
              <a:rPr lang="en-US" i="1" dirty="0" smtClean="0"/>
              <a:t>intentional</a:t>
            </a:r>
            <a:r>
              <a:rPr lang="en-US" dirty="0" smtClean="0"/>
              <a:t> torts. For example, if one person punches another person in the nose, it might be an intentional tort called </a:t>
            </a:r>
            <a:r>
              <a:rPr lang="en-US" i="1" dirty="0" smtClean="0"/>
              <a:t>battery</a:t>
            </a:r>
            <a:r>
              <a:rPr lang="en-US" dirty="0" smtClean="0"/>
              <a:t>.</a:t>
            </a:r>
          </a:p>
          <a:p>
            <a:pPr rtl="0"/>
            <a:r>
              <a:rPr lang="en-US" dirty="0" smtClean="0"/>
              <a:t>Many torts cause physical harm to people. Some torts cause damage to property, like a broken window. Some torts can harm other things, like someone's reputation or a business.</a:t>
            </a:r>
          </a:p>
          <a:p>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3E521BA8-EFEC-4CEE-9059-7DABBE7C0554}" type="slidenum">
              <a:rPr lang="en-US" smtClean="0"/>
              <a:t>2</a:t>
            </a:fld>
            <a:endParaRPr lang="en-US"/>
          </a:p>
        </p:txBody>
      </p:sp>
    </p:spTree>
    <p:extLst>
      <p:ext uri="{BB962C8B-B14F-4D97-AF65-F5344CB8AC3E}">
        <p14:creationId xmlns:p14="http://schemas.microsoft.com/office/powerpoint/2010/main" val="31925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Injury</a:t>
            </a:r>
            <a:r>
              <a:rPr lang="en-US" baseline="0" dirty="0" smtClean="0"/>
              <a:t> caused by an individual’s participation in </a:t>
            </a:r>
            <a:r>
              <a:rPr lang="en-US" baseline="0" dirty="0" err="1" smtClean="0"/>
              <a:t>ultrahazardous</a:t>
            </a:r>
            <a:r>
              <a:rPr lang="en-US" baseline="0" dirty="0" smtClean="0"/>
              <a:t> activity.</a:t>
            </a:r>
          </a:p>
          <a:p>
            <a:endParaRPr lang="en-US" baseline="0" dirty="0" smtClean="0"/>
          </a:p>
          <a:p>
            <a:r>
              <a:rPr lang="en-US" b="1" dirty="0"/>
              <a:t>STRICT LIABILITY: DEFENSES </a:t>
            </a:r>
            <a:endParaRPr lang="en-US" dirty="0"/>
          </a:p>
          <a:p>
            <a:r>
              <a:rPr lang="en-US" b="1" dirty="0"/>
              <a:t>•	</a:t>
            </a:r>
            <a:r>
              <a:rPr lang="en-US" b="1" i="1" dirty="0"/>
              <a:t>Assumption of Risk</a:t>
            </a:r>
            <a:r>
              <a:rPr lang="en-US" dirty="0"/>
              <a:t>: The defendant must show that (</a:t>
            </a:r>
            <a:r>
              <a:rPr lang="en-US" dirty="0" err="1"/>
              <a:t>i</a:t>
            </a:r>
            <a:r>
              <a:rPr lang="en-US" dirty="0"/>
              <a:t>) the plaintiff knew and appreciated the risk created by the alleged product defect, and (ii) the plaintiff voluntarily assumed the risk, even though it was unreasonable to do so. For example, I use a beta computer software program which is clearly labeled and required to be “checked off” as such, and my data is forever destroyed due to a bug in the beta program. Shame on me! </a:t>
            </a:r>
          </a:p>
          <a:p>
            <a:r>
              <a:rPr lang="en-US" b="1" dirty="0"/>
              <a:t>•</a:t>
            </a:r>
            <a:r>
              <a:rPr lang="en-US" dirty="0"/>
              <a:t>	</a:t>
            </a:r>
            <a:r>
              <a:rPr lang="en-US" b="1" i="1" dirty="0"/>
              <a:t>Product Misuse:</a:t>
            </a:r>
            <a:r>
              <a:rPr lang="en-US" dirty="0"/>
              <a:t> The defendant must show that (</a:t>
            </a:r>
            <a:r>
              <a:rPr lang="en-US" dirty="0" err="1"/>
              <a:t>i</a:t>
            </a:r>
            <a:r>
              <a:rPr lang="en-US" dirty="0"/>
              <a:t>) the plaintiff was using the product in some way for which it was not designed, and (ii) the plaintiff’s misuse was not reasonably foreseeable to the defendant, such that the defendant would be required to safeguard against it. For example, I purposefully stand on a trash can to change a light bulb, it caves in, and I am hurt. </a:t>
            </a:r>
          </a:p>
          <a:p>
            <a:r>
              <a:rPr lang="en-US" dirty="0"/>
              <a:t>•	</a:t>
            </a:r>
            <a:r>
              <a:rPr lang="en-US" b="1" i="1" dirty="0"/>
              <a:t>Commonly-Known Danger:</a:t>
            </a:r>
            <a:r>
              <a:rPr lang="en-US" dirty="0"/>
              <a:t> The defendant must show that the plaintiff’s injury resulted from a danger so commonly known by the general public that the defendant had no duty to warn plaintiff. For example, using a knife.</a:t>
            </a:r>
          </a:p>
          <a:p>
            <a:r>
              <a:rPr lang="en-US" b="1" i="1" dirty="0"/>
              <a:t>•	Knowledgeable User</a:t>
            </a:r>
            <a:r>
              <a:rPr lang="en-US" dirty="0"/>
              <a:t>: If a particular danger is or should be commonly known by particular users of the product, the manufacturer need not warn those particular users. For example, an electrician using commonly used electric connectors and related materials.</a:t>
            </a:r>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16</a:t>
            </a:fld>
            <a:endParaRPr lang="en-US"/>
          </a:p>
        </p:txBody>
      </p:sp>
    </p:spTree>
    <p:extLst>
      <p:ext uri="{BB962C8B-B14F-4D97-AF65-F5344CB8AC3E}">
        <p14:creationId xmlns:p14="http://schemas.microsoft.com/office/powerpoint/2010/main" val="4103607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Negligence is an accidental or unintentional tort</a:t>
            </a:r>
          </a:p>
          <a:p>
            <a:pPr marL="228600" indent="-228600">
              <a:buAutoNum type="arabicPeriod"/>
            </a:pPr>
            <a:endParaRPr lang="en-US" dirty="0" smtClean="0"/>
          </a:p>
          <a:p>
            <a:pPr marL="228600" indent="-228600">
              <a:buAutoNum type="arabicPeriod"/>
            </a:pPr>
            <a:r>
              <a:rPr lang="en-US" dirty="0" smtClean="0"/>
              <a:t>Negligence</a:t>
            </a:r>
            <a:r>
              <a:rPr lang="en-US" baseline="0" dirty="0" smtClean="0"/>
              <a:t> includes four elements</a:t>
            </a:r>
          </a:p>
          <a:p>
            <a:pPr marL="685800" lvl="1" indent="-228600">
              <a:buAutoNum type="arabicPeriod"/>
            </a:pPr>
            <a:r>
              <a:rPr lang="en-US" baseline="0" dirty="0" smtClean="0"/>
              <a:t>Duty</a:t>
            </a:r>
          </a:p>
          <a:p>
            <a:pPr marL="685800" lvl="1" indent="-228600">
              <a:buAutoNum type="arabicPeriod"/>
            </a:pPr>
            <a:r>
              <a:rPr lang="en-US" baseline="0" dirty="0" smtClean="0"/>
              <a:t>Breach of duty</a:t>
            </a:r>
          </a:p>
          <a:p>
            <a:pPr marL="685800" lvl="1" indent="-228600">
              <a:buAutoNum type="arabicPeriod"/>
            </a:pPr>
            <a:r>
              <a:rPr lang="en-US" baseline="0" dirty="0" smtClean="0"/>
              <a:t>Proximate cause</a:t>
            </a:r>
          </a:p>
          <a:p>
            <a:pPr marL="685800" lvl="1" indent="-228600">
              <a:buAutoNum type="arabicPeriod"/>
            </a:pPr>
            <a:r>
              <a:rPr lang="en-US" baseline="0" dirty="0" smtClean="0"/>
              <a:t>Actual harm</a:t>
            </a:r>
          </a:p>
          <a:p>
            <a:pPr marL="228600" lvl="0" indent="-228600">
              <a:buAutoNum type="arabicPeriod"/>
            </a:pPr>
            <a:endParaRPr lang="en-US" baseline="0" dirty="0" smtClean="0"/>
          </a:p>
          <a:p>
            <a:pPr marL="228600" lvl="0" indent="-228600">
              <a:buAutoNum type="arabicPeriod"/>
            </a:pPr>
            <a:r>
              <a:rPr lang="en-US" baseline="0" dirty="0" smtClean="0"/>
              <a:t>The defenses for negligence include contributory negligence, comparative negligence, and assumption of risk</a:t>
            </a:r>
          </a:p>
          <a:p>
            <a:pPr marL="228600" lvl="0" indent="-228600">
              <a:buAutoNum type="arabicPeriod"/>
            </a:pPr>
            <a:endParaRPr lang="en-US" baseline="0" dirty="0" smtClean="0"/>
          </a:p>
          <a:p>
            <a:pPr marL="228600" lvl="0" indent="-228600">
              <a:buAutoNum type="arabicPeriod"/>
            </a:pPr>
            <a:r>
              <a:rPr lang="en-US" baseline="0" dirty="0" smtClean="0"/>
              <a:t>Strict liability involves the imposition of liability without fault for injuries caused as the result of engaging in ultra-hazardous activities</a:t>
            </a:r>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18</a:t>
            </a:fld>
            <a:endParaRPr lang="en-US"/>
          </a:p>
        </p:txBody>
      </p:sp>
    </p:spTree>
    <p:extLst>
      <p:ext uri="{BB962C8B-B14F-4D97-AF65-F5344CB8AC3E}">
        <p14:creationId xmlns:p14="http://schemas.microsoft.com/office/powerpoint/2010/main" val="61791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smtClean="0"/>
              <a:t>Intentional torts</a:t>
            </a:r>
          </a:p>
          <a:p>
            <a:pPr rtl="0"/>
            <a:r>
              <a:rPr lang="en-US" dirty="0" smtClean="0"/>
              <a:t>When a defendant causes an injury on purpose, that injury is an intentional tort. Sometimes, an injury can be an intentional tort if the defendant knows it will happen, even if the defendant does not want it to happen. Intentional torts include hitting people and saying things about them that are not true.</a:t>
            </a:r>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3</a:t>
            </a:fld>
            <a:endParaRPr lang="en-US"/>
          </a:p>
        </p:txBody>
      </p:sp>
    </p:spTree>
    <p:extLst>
      <p:ext uri="{BB962C8B-B14F-4D97-AF65-F5344CB8AC3E}">
        <p14:creationId xmlns:p14="http://schemas.microsoft.com/office/powerpoint/2010/main" val="165414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br>
              <a:rPr lang="en-US" dirty="0" smtClean="0"/>
            </a:br>
            <a:r>
              <a:rPr lang="en-US" dirty="0" smtClean="0"/>
              <a:t>ASSAULT &amp; BATTERY - can be a crime, tort or both. In a tort assault and battery, the victim must know that the defendant (</a:t>
            </a:r>
            <a:r>
              <a:rPr lang="en-US" dirty="0" err="1" smtClean="0"/>
              <a:t>tortfeasor</a:t>
            </a:r>
            <a:r>
              <a:rPr lang="en-US" dirty="0" smtClean="0"/>
              <a:t>) tried to harm them. </a:t>
            </a:r>
          </a:p>
          <a:p>
            <a:endParaRPr lang="en-US" b="1" dirty="0" smtClean="0"/>
          </a:p>
          <a:p>
            <a:r>
              <a:rPr lang="en-US" b="1" dirty="0" smtClean="0"/>
              <a:t>How is the tort of assault and battery different than the crime of assault and battery?</a:t>
            </a:r>
            <a:r>
              <a:rPr lang="en-US" dirty="0" smtClean="0"/>
              <a:t> </a:t>
            </a:r>
            <a:br>
              <a:rPr lang="en-US" dirty="0" smtClean="0"/>
            </a:br>
            <a:r>
              <a:rPr lang="en-US" dirty="0" smtClean="0"/>
              <a:t>In a civil tort assault and battery, the victim must have known that the defendant (</a:t>
            </a:r>
            <a:r>
              <a:rPr lang="en-US" dirty="0" err="1" smtClean="0"/>
              <a:t>tortfeasor</a:t>
            </a:r>
            <a:r>
              <a:rPr lang="en-US" dirty="0" smtClean="0"/>
              <a:t>) tried to harm them.</a:t>
            </a:r>
          </a:p>
          <a:p>
            <a:endParaRPr lang="en-US" dirty="0" smtClean="0"/>
          </a:p>
          <a:p>
            <a:r>
              <a:rPr lang="en-US" dirty="0" smtClean="0"/>
              <a:t>Prior knowledge of an assault and battery is not needed in a criminal case.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5</a:t>
            </a:fld>
            <a:endParaRPr lang="en-US"/>
          </a:p>
        </p:txBody>
      </p:sp>
    </p:spTree>
    <p:extLst>
      <p:ext uri="{BB962C8B-B14F-4D97-AF65-F5344CB8AC3E}">
        <p14:creationId xmlns:p14="http://schemas.microsoft.com/office/powerpoint/2010/main" val="109016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Trespass</a:t>
            </a:r>
            <a:r>
              <a:rPr lang="en-US" b="0" baseline="0" dirty="0" smtClean="0"/>
              <a:t> Example – hunting on someone’s land without permission – even if NO damage is done</a:t>
            </a:r>
          </a:p>
          <a:p>
            <a:endParaRPr lang="en-US" b="0" baseline="0" dirty="0" smtClean="0"/>
          </a:p>
          <a:p>
            <a:r>
              <a:rPr lang="en-US" b="1" dirty="0" smtClean="0"/>
              <a:t>Air Rights</a:t>
            </a:r>
            <a:r>
              <a:rPr lang="en-US" b="0" baseline="0" dirty="0" smtClean="0"/>
              <a:t> – common law stated that property rights extended down to the center of the earth and up into the space above. Laws were rewritten to limit the airspace above, thus to not interfere with air travel.</a:t>
            </a:r>
          </a:p>
          <a:p>
            <a:endParaRPr lang="en-US" b="0" baseline="0" dirty="0" smtClean="0"/>
          </a:p>
          <a:p>
            <a:r>
              <a:rPr lang="en-US" b="1" baseline="0" dirty="0" smtClean="0"/>
              <a:t>Nuisance</a:t>
            </a:r>
            <a:r>
              <a:rPr lang="en-US" b="0" baseline="0" dirty="0" smtClean="0"/>
              <a:t> can be deemed private or public</a:t>
            </a:r>
          </a:p>
          <a:p>
            <a:r>
              <a:rPr lang="en-US" b="0" baseline="0" dirty="0" smtClean="0"/>
              <a:t>	private is when the nuisance only affects one person – barking dogs</a:t>
            </a:r>
          </a:p>
          <a:p>
            <a:r>
              <a:rPr lang="en-US" b="0" baseline="0" dirty="0" smtClean="0"/>
              <a:t>	public is when the nuisance affects many people – loud bar</a:t>
            </a:r>
            <a:endParaRPr lang="en-US" b="1"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6</a:t>
            </a:fld>
            <a:endParaRPr lang="en-US"/>
          </a:p>
        </p:txBody>
      </p:sp>
    </p:spTree>
    <p:extLst>
      <p:ext uri="{BB962C8B-B14F-4D97-AF65-F5344CB8AC3E}">
        <p14:creationId xmlns:p14="http://schemas.microsoft.com/office/powerpoint/2010/main" val="232691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Example #3</a:t>
            </a:r>
          </a:p>
          <a:p>
            <a:pPr defTabSz="931774">
              <a:defRPr/>
            </a:pPr>
            <a:endParaRPr lang="en-US" dirty="0" smtClean="0"/>
          </a:p>
          <a:p>
            <a:pPr defTabSz="931774">
              <a:defRPr/>
            </a:pPr>
            <a:r>
              <a:rPr lang="en-US" dirty="0" smtClean="0"/>
              <a:t>DEFAMATION - the wrongful injury of another's reputation by the making of false statements. Defamation is divided into two categories: Libel and Slander. </a:t>
            </a:r>
            <a:br>
              <a:rPr lang="en-US" dirty="0" smtClean="0"/>
            </a:br>
            <a:r>
              <a:rPr lang="en-US" dirty="0" smtClean="0"/>
              <a:t>1) LIBEL - a false statement that is damaging to a person's reputation. The statement is communicated to a third party via a written document or other mass media forms. A person can speak the truth, as long as it is not done with spitefulness or ill will. </a:t>
            </a:r>
            <a:br>
              <a:rPr lang="en-US" dirty="0" smtClean="0"/>
            </a:br>
            <a:r>
              <a:rPr lang="en-US" dirty="0" smtClean="0"/>
              <a:t>2) SLANDER - damaging oral communication to a third party. </a:t>
            </a:r>
          </a:p>
          <a:p>
            <a:pPr defTabSz="931774">
              <a:defRPr/>
            </a:pPr>
            <a:endParaRPr lang="en-US" dirty="0" smtClean="0"/>
          </a:p>
          <a:p>
            <a:pPr defTabSz="931774">
              <a:defRPr/>
            </a:pPr>
            <a:r>
              <a:rPr lang="en-US" dirty="0" smtClean="0"/>
              <a:t>People in the public</a:t>
            </a:r>
            <a:r>
              <a:rPr lang="en-US" baseline="0" dirty="0" smtClean="0"/>
              <a:t> limelight (politicians, sports figures, moving stars) have more difficulty proving damage than the average person.</a:t>
            </a:r>
          </a:p>
          <a:p>
            <a:pPr defTabSz="931774">
              <a:defRPr/>
            </a:pPr>
            <a:endParaRPr lang="en-US" baseline="0" dirty="0" smtClean="0"/>
          </a:p>
          <a:p>
            <a:pPr defTabSz="931774">
              <a:defRPr/>
            </a:pPr>
            <a:r>
              <a:rPr lang="en-US" baseline="0" dirty="0" smtClean="0"/>
              <a:t>Must be proven that the offending statement  was made with the knowledge that it was false or with a reckless disregard for whether it was true. Public figures are held to a higher standard because of the lifestyle they have chosen that naturally exposes them to close scrutiny by the press.</a:t>
            </a:r>
            <a:r>
              <a:rPr lang="en-US" dirty="0" smtClean="0"/>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7</a:t>
            </a:fld>
            <a:endParaRPr lang="en-US"/>
          </a:p>
        </p:txBody>
      </p:sp>
    </p:spTree>
    <p:extLst>
      <p:ext uri="{BB962C8B-B14F-4D97-AF65-F5344CB8AC3E}">
        <p14:creationId xmlns:p14="http://schemas.microsoft.com/office/powerpoint/2010/main" val="3290328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Federal Privacy</a:t>
            </a:r>
            <a:r>
              <a:rPr lang="en-US" b="1" baseline="0" dirty="0" smtClean="0"/>
              <a:t> Act of 1974 </a:t>
            </a:r>
            <a:r>
              <a:rPr lang="en-US" baseline="0" dirty="0" smtClean="0"/>
              <a:t>protects an individual against the invasion of privacy by agencies of the federal government</a:t>
            </a:r>
          </a:p>
          <a:p>
            <a:r>
              <a:rPr lang="en-US" baseline="0" dirty="0" smtClean="0"/>
              <a:t>     Lets you determine which records are kept by the agency</a:t>
            </a:r>
          </a:p>
          <a:p>
            <a:r>
              <a:rPr lang="en-US" dirty="0" smtClean="0"/>
              <a:t>     Agency must get your permission to use records for purposes other than those for which they were gathered</a:t>
            </a:r>
          </a:p>
          <a:p>
            <a:r>
              <a:rPr lang="en-US" dirty="0" smtClean="0"/>
              <a:t>     photographs, name, likeness</a:t>
            </a:r>
          </a:p>
          <a:p>
            <a:endParaRPr lang="en-US" dirty="0" smtClean="0"/>
          </a:p>
          <a:p>
            <a:r>
              <a:rPr lang="en-US" dirty="0" smtClean="0"/>
              <a:t>Kim </a:t>
            </a:r>
            <a:r>
              <a:rPr lang="en-US" dirty="0" err="1" smtClean="0"/>
              <a:t>Kardashian</a:t>
            </a:r>
            <a:r>
              <a:rPr lang="en-US" dirty="0" smtClean="0"/>
              <a:t> tried to sue</a:t>
            </a:r>
            <a:r>
              <a:rPr lang="en-US" baseline="0" dirty="0" smtClean="0"/>
              <a:t> Old Navy for using a model that she thought used her likeness. </a:t>
            </a:r>
          </a:p>
          <a:p>
            <a:endParaRPr lang="en-US" baseline="0" dirty="0" smtClean="0"/>
          </a:p>
          <a:p>
            <a:r>
              <a:rPr lang="en-US" baseline="0" dirty="0" smtClean="0"/>
              <a:t>Computers have caused concerns over confidential data being guarded.</a:t>
            </a:r>
          </a:p>
          <a:p>
            <a:endParaRPr lang="en-US" baseline="0" dirty="0" smtClean="0"/>
          </a:p>
          <a:p>
            <a:r>
              <a:rPr lang="en-US" baseline="0" dirty="0" smtClean="0"/>
              <a:t>Unauthorized people gaining access to data</a:t>
            </a:r>
          </a:p>
          <a:p>
            <a:endParaRPr lang="en-US" baseline="0" dirty="0" smtClean="0"/>
          </a:p>
          <a:p>
            <a:r>
              <a:rPr lang="en-US" baseline="0" dirty="0" smtClean="0"/>
              <a:t>The trust of the company to guard the data</a:t>
            </a:r>
          </a:p>
          <a:p>
            <a:endParaRPr lang="en-US" baseline="0" dirty="0" smtClean="0"/>
          </a:p>
          <a:p>
            <a:r>
              <a:rPr lang="en-US" baseline="0" dirty="0" smtClean="0"/>
              <a:t>Unneeded or inaccurate data stored and used</a:t>
            </a:r>
          </a:p>
          <a:p>
            <a:endParaRPr lang="en-US" baseline="0" dirty="0" smtClean="0"/>
          </a:p>
          <a:p>
            <a:r>
              <a:rPr lang="en-US" b="1" baseline="0" dirty="0" smtClean="0"/>
              <a:t>Fair Credit Reporting Act</a:t>
            </a:r>
            <a:r>
              <a:rPr lang="en-US" b="0" baseline="0" dirty="0" smtClean="0"/>
              <a:t> states that the credit bureaus must, on request, inform you about information that have on file about you.</a:t>
            </a:r>
          </a:p>
          <a:p>
            <a:r>
              <a:rPr lang="en-US" b="0" baseline="0" dirty="0" smtClean="0"/>
              <a:t>   Trans Union  /  Experian  / </a:t>
            </a:r>
            <a:r>
              <a:rPr lang="en-US" b="0" baseline="0" dirty="0" err="1" smtClean="0"/>
              <a:t>EquiFax</a:t>
            </a:r>
            <a:endParaRPr lang="en-US" b="0" baseline="0" dirty="0" smtClean="0"/>
          </a:p>
          <a:p>
            <a:endParaRPr lang="en-US" b="0" baseline="0" dirty="0" smtClean="0"/>
          </a:p>
          <a:p>
            <a:r>
              <a:rPr lang="en-US" b="1" baseline="0" dirty="0" smtClean="0"/>
              <a:t>Right to Financial Privacy Act</a:t>
            </a:r>
            <a:r>
              <a:rPr lang="en-US" b="0" baseline="0" dirty="0" smtClean="0"/>
              <a:t> forbids financial institutions from opening your records to the government without authorization from you or without an official court order.</a:t>
            </a:r>
            <a:endParaRPr lang="en-US" b="1" dirty="0"/>
          </a:p>
        </p:txBody>
      </p:sp>
      <p:sp>
        <p:nvSpPr>
          <p:cNvPr id="4" name="Slide Number Placeholder 3"/>
          <p:cNvSpPr>
            <a:spLocks noGrp="1"/>
          </p:cNvSpPr>
          <p:nvPr>
            <p:ph type="sldNum" sz="quarter" idx="10"/>
          </p:nvPr>
        </p:nvSpPr>
        <p:spPr/>
        <p:txBody>
          <a:bodyPr/>
          <a:lstStyle/>
          <a:p>
            <a:fld id="{3E521BA8-EFEC-4CEE-9059-7DABBE7C0554}" type="slidenum">
              <a:rPr lang="en-US" smtClean="0"/>
              <a:t>8</a:t>
            </a:fld>
            <a:endParaRPr lang="en-US"/>
          </a:p>
        </p:txBody>
      </p:sp>
    </p:spTree>
    <p:extLst>
      <p:ext uri="{BB962C8B-B14F-4D97-AF65-F5344CB8AC3E}">
        <p14:creationId xmlns:p14="http://schemas.microsoft.com/office/powerpoint/2010/main" val="40527031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 -Crime is an offense against the public at large</a:t>
            </a:r>
          </a:p>
          <a:p>
            <a:r>
              <a:rPr lang="en-US" dirty="0" smtClean="0"/>
              <a:t>-Tort is a private wrong</a:t>
            </a:r>
            <a:r>
              <a:rPr lang="en-US" baseline="0" dirty="0" smtClean="0"/>
              <a:t> committed by one individual against another.</a:t>
            </a:r>
          </a:p>
          <a:p>
            <a:endParaRPr lang="en-US" baseline="0" dirty="0" smtClean="0"/>
          </a:p>
          <a:p>
            <a:r>
              <a:rPr lang="en-US" baseline="0" dirty="0" smtClean="0"/>
              <a:t>2. The law of torts is grounded in the concepts of rights</a:t>
            </a:r>
          </a:p>
          <a:p>
            <a:endParaRPr lang="en-US" baseline="0" dirty="0" smtClean="0"/>
          </a:p>
          <a:p>
            <a:r>
              <a:rPr lang="en-US" baseline="0" dirty="0" smtClean="0"/>
              <a:t>3. A tort can be committed intentionally, through negligence, or under the theory of strict liability</a:t>
            </a:r>
          </a:p>
          <a:p>
            <a:endParaRPr lang="en-US" baseline="0" dirty="0" smtClean="0"/>
          </a:p>
          <a:p>
            <a:r>
              <a:rPr lang="en-US" dirty="0" smtClean="0"/>
              <a:t>4. Assault, battery, false imprisonment, defamation, trespass, nuisance, and invasion of privacy</a:t>
            </a:r>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9</a:t>
            </a:fld>
            <a:endParaRPr lang="en-US"/>
          </a:p>
        </p:txBody>
      </p:sp>
    </p:spTree>
    <p:extLst>
      <p:ext uri="{BB962C8B-B14F-4D97-AF65-F5344CB8AC3E}">
        <p14:creationId xmlns:p14="http://schemas.microsoft.com/office/powerpoint/2010/main" val="1825891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b="1" dirty="0" smtClean="0"/>
              <a:t>Unintentional torts</a:t>
            </a:r>
          </a:p>
          <a:p>
            <a:pPr rtl="0"/>
            <a:r>
              <a:rPr lang="en-US" dirty="0" smtClean="0"/>
              <a:t>An example of negligence is driving a car while not paying attention to the road. In a case of negligence, the court figures out what happened and decides whether the defendant was careful enough.</a:t>
            </a:r>
          </a:p>
          <a:p>
            <a:pPr rtl="0"/>
            <a:endParaRPr lang="en-US" dirty="0" smtClean="0"/>
          </a:p>
          <a:p>
            <a:pPr rtl="0"/>
            <a:r>
              <a:rPr lang="en-US" dirty="0" smtClean="0"/>
              <a:t>It orders the defendant to pay money only if the defendant was not careful enough.</a:t>
            </a:r>
          </a:p>
          <a:p>
            <a:pPr rtl="0"/>
            <a:endParaRPr lang="en-US" dirty="0" smtClean="0"/>
          </a:p>
          <a:p>
            <a:pPr rtl="0"/>
            <a:r>
              <a:rPr lang="en-US" dirty="0" smtClean="0"/>
              <a:t>In some kinds of cases, it does not matter whether the defendant was careful or not. This is called </a:t>
            </a:r>
            <a:r>
              <a:rPr lang="en-US" dirty="0" smtClean="0">
                <a:hlinkClick r:id="rId3" action="ppaction://hlinkfile" tooltip="Strict liability (not yet started)"/>
              </a:rPr>
              <a:t>strict liability</a:t>
            </a:r>
            <a:r>
              <a:rPr lang="en-US" dirty="0" smtClean="0"/>
              <a:t> or </a:t>
            </a:r>
            <a:r>
              <a:rPr lang="en-US" dirty="0" smtClean="0">
                <a:hlinkClick r:id="rId4" action="ppaction://hlinkfile" tooltip="Absolute liability (not yet started)"/>
              </a:rPr>
              <a:t>absolute liability</a:t>
            </a:r>
            <a:r>
              <a:rPr lang="en-US" dirty="0" smtClean="0"/>
              <a:t>. For example, in the United States, if someone buys a soda can and it explodes because it was manufactured badly, the manufacturer will probably have to pay the victim money even if the court finds that the defendant was as careful as it could be.</a:t>
            </a:r>
          </a:p>
          <a:p>
            <a:pPr rtl="0"/>
            <a:endParaRPr lang="en-US" dirty="0" smtClean="0"/>
          </a:p>
          <a:p>
            <a:r>
              <a:rPr lang="en-US" b="1" dirty="0" smtClean="0"/>
              <a:t>Define the Unintentional Tort of Negligence</a:t>
            </a:r>
            <a:r>
              <a:rPr lang="en-US" dirty="0" smtClean="0"/>
              <a:t> </a:t>
            </a:r>
            <a:br>
              <a:rPr lang="en-US" dirty="0" smtClean="0"/>
            </a:br>
            <a:r>
              <a:rPr lang="en-US" dirty="0" smtClean="0"/>
              <a:t>The accidental or unintentional failure to exercise a degree of care that a "reasonable person" should have exercised in the same situation. </a:t>
            </a:r>
          </a:p>
          <a:p>
            <a:endParaRPr lang="en-US" b="1" dirty="0" smtClean="0"/>
          </a:p>
          <a:p>
            <a:pPr rtl="0"/>
            <a:endParaRPr lang="en-US" b="1"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11</a:t>
            </a:fld>
            <a:endParaRPr lang="en-US"/>
          </a:p>
        </p:txBody>
      </p:sp>
    </p:spTree>
    <p:extLst>
      <p:ext uri="{BB962C8B-B14F-4D97-AF65-F5344CB8AC3E}">
        <p14:creationId xmlns:p14="http://schemas.microsoft.com/office/powerpoint/2010/main" val="2016547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4 elements must be proven by the plaintiff in a civil trial for negligence?</a:t>
            </a:r>
            <a:r>
              <a:rPr lang="en-US" dirty="0" smtClean="0"/>
              <a:t> </a:t>
            </a:r>
            <a:br>
              <a:rPr lang="en-US" dirty="0" smtClean="0"/>
            </a:br>
            <a:endParaRPr lang="en-US" dirty="0" smtClean="0"/>
          </a:p>
          <a:p>
            <a:r>
              <a:rPr lang="en-US" dirty="0" smtClean="0"/>
              <a:t>DUTY OF CARE - the plaintiff must prove that the defendant owed them a duty of care </a:t>
            </a:r>
          </a:p>
          <a:p>
            <a:endParaRPr lang="en-US" dirty="0"/>
          </a:p>
          <a:p>
            <a:r>
              <a:rPr lang="en-US" dirty="0"/>
              <a:t>If somebody owes you a duty of care, this duty of care only applies in areas where you</a:t>
            </a:r>
          </a:p>
          <a:p>
            <a:r>
              <a:rPr lang="en-US" dirty="0"/>
              <a:t>rely on them. For example, a doctor would owe you a duty of care to make sure that</a:t>
            </a:r>
          </a:p>
          <a:p>
            <a:r>
              <a:rPr lang="en-US" dirty="0"/>
              <a:t>they give you proper medical attention, but would not owe you a duty of care in other</a:t>
            </a:r>
          </a:p>
          <a:p>
            <a:r>
              <a:rPr lang="en-US" dirty="0"/>
              <a:t>areas like taking care of your finances.</a:t>
            </a:r>
          </a:p>
          <a:p>
            <a:r>
              <a:rPr lang="en-US" dirty="0"/>
              <a:t>You cannot take legal action against someone for being negligent unless you suffer</a:t>
            </a:r>
          </a:p>
          <a:p>
            <a:r>
              <a:rPr lang="en-US" dirty="0"/>
              <a:t>some harm or loss as a result</a:t>
            </a:r>
            <a:r>
              <a:rPr lang="en-US" dirty="0" smtClean="0"/>
              <a:t/>
            </a:r>
            <a:br>
              <a:rPr lang="en-US" dirty="0" smtClean="0"/>
            </a:br>
            <a:endParaRPr lang="en-US" dirty="0" smtClean="0"/>
          </a:p>
          <a:p>
            <a:r>
              <a:rPr lang="en-US" dirty="0" smtClean="0"/>
              <a:t>BREACH OF DUTY - the defendant did not exercise a degree of care that a "reasonable person" would have exercised. </a:t>
            </a:r>
            <a:br>
              <a:rPr lang="en-US" dirty="0" smtClean="0"/>
            </a:br>
            <a:endParaRPr lang="en-US" dirty="0" smtClean="0"/>
          </a:p>
          <a:p>
            <a:r>
              <a:rPr lang="en-US" dirty="0" smtClean="0"/>
              <a:t>PROXIMATE CAUSE - "The Foreseeability Test" - was the injury to the plaintiff "foreseeable" by a reasonable person, at the time the defendant engaged in the unreasonable conduct? </a:t>
            </a:r>
          </a:p>
          <a:p>
            <a:endParaRPr lang="en-US" dirty="0" smtClean="0"/>
          </a:p>
          <a:p>
            <a:r>
              <a:rPr lang="en-US" dirty="0" smtClean="0"/>
              <a:t>ACTUAL HARM - the plaintiff must have suffered physical or financial harm to their body or property. </a:t>
            </a:r>
          </a:p>
          <a:p>
            <a:endParaRPr lang="en-US" u="sng" dirty="0" smtClean="0"/>
          </a:p>
          <a:p>
            <a:r>
              <a:rPr lang="en-US" u="none" dirty="0" smtClean="0"/>
              <a:t>Without</a:t>
            </a:r>
            <a:r>
              <a:rPr lang="en-US" u="none" baseline="0" dirty="0" smtClean="0"/>
              <a:t> actual harm, even the dumbest mistake or the most careless conduct will not result in liability for negligence.</a:t>
            </a:r>
            <a:endParaRPr lang="en-US" u="none" dirty="0" smtClean="0"/>
          </a:p>
          <a:p>
            <a:endParaRPr lang="en-US" u="sng" dirty="0" smtClean="0"/>
          </a:p>
          <a:p>
            <a:r>
              <a:rPr lang="en-US" u="sng" dirty="0" smtClean="0"/>
              <a:t>Summary </a:t>
            </a:r>
            <a:r>
              <a:rPr lang="en-US" dirty="0" smtClean="0"/>
              <a:t>All four elements must be proven by the plaintiff in order to prove negligence. Negligence is classified as an unintentional tort because there is no direct intent to violate an individual's rights. Negligence is different than an accident because in an accident there is no expectation of "reasonable care". </a:t>
            </a:r>
            <a:br>
              <a:rPr lang="en-US" dirty="0" smtClean="0"/>
            </a:br>
            <a:endParaRPr lang="en-US" dirty="0" smtClean="0"/>
          </a:p>
          <a:p>
            <a:endParaRPr lang="en-US" dirty="0"/>
          </a:p>
        </p:txBody>
      </p:sp>
      <p:sp>
        <p:nvSpPr>
          <p:cNvPr id="4" name="Slide Number Placeholder 3"/>
          <p:cNvSpPr>
            <a:spLocks noGrp="1"/>
          </p:cNvSpPr>
          <p:nvPr>
            <p:ph type="sldNum" sz="quarter" idx="10"/>
          </p:nvPr>
        </p:nvSpPr>
        <p:spPr/>
        <p:txBody>
          <a:bodyPr/>
          <a:lstStyle/>
          <a:p>
            <a:fld id="{3E521BA8-EFEC-4CEE-9059-7DABBE7C0554}" type="slidenum">
              <a:rPr lang="en-US" smtClean="0"/>
              <a:t>13</a:t>
            </a:fld>
            <a:endParaRPr lang="en-US"/>
          </a:p>
        </p:txBody>
      </p:sp>
    </p:spTree>
    <p:extLst>
      <p:ext uri="{BB962C8B-B14F-4D97-AF65-F5344CB8AC3E}">
        <p14:creationId xmlns:p14="http://schemas.microsoft.com/office/powerpoint/2010/main" val="52423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43D7BD94-3FEE-4679-85B3-156BC4CAF76D}" type="slidenum">
              <a:rPr lang="en-US" smtClean="0"/>
              <a:pPr/>
              <a:t>‹#›</a:t>
            </a:fld>
            <a:endParaRPr lang="en-US" dirty="0"/>
          </a:p>
        </p:txBody>
      </p:sp>
      <p:sp>
        <p:nvSpPr>
          <p:cNvPr id="4" name="Text Placeholder 2"/>
          <p:cNvSpPr>
            <a:spLocks noGrp="1"/>
          </p:cNvSpPr>
          <p:nvPr>
            <p:ph idx="1"/>
          </p:nvPr>
        </p:nvSpPr>
        <p:spPr>
          <a:xfrm>
            <a:off x="457200" y="1219200"/>
            <a:ext cx="83820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8861127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rgbClr val="FF0000"/>
                </a:solidFill>
              </a:defRPr>
            </a:lvl1pPr>
            <a:lvl2pPr>
              <a:defRPr>
                <a:solidFill>
                  <a:srgbClr val="0070C0"/>
                </a:solidFill>
              </a:defRPr>
            </a:lvl2pPr>
            <a:lvl3pPr>
              <a:defRPr>
                <a:solidFill>
                  <a:srgbClr val="00B050"/>
                </a:solidFill>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43D7BD94-3FEE-4679-85B3-156BC4CAF76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34254782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43D7BD94-3FEE-4679-85B3-156BC4CAF76D}" type="slidenum">
              <a:rPr lang="en-US" smtClean="0"/>
              <a:t>‹#›</a:t>
            </a:fld>
            <a:endParaRPr lang="en-US"/>
          </a:p>
        </p:txBody>
      </p:sp>
    </p:spTree>
    <p:extLst>
      <p:ext uri="{BB962C8B-B14F-4D97-AF65-F5344CB8AC3E}">
        <p14:creationId xmlns:p14="http://schemas.microsoft.com/office/powerpoint/2010/main" val="40362761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alphaModFix amt="25000"/>
            <a:duotone>
              <a:prstClr val="black"/>
              <a:schemeClr val="accent5">
                <a:tint val="45000"/>
                <a:satMod val="400000"/>
              </a:schemeClr>
            </a:duotone>
          </a:blip>
          <a:srcRect/>
          <a:tile tx="0" ty="0" sx="100000" sy="100000" flip="none" algn="br"/>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19200"/>
            <a:ext cx="83820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382000" y="6324600"/>
            <a:ext cx="457200" cy="365125"/>
          </a:xfrm>
          <a:prstGeom prst="rect">
            <a:avLst/>
          </a:prstGeom>
        </p:spPr>
        <p:txBody>
          <a:bodyPr vert="horz" lIns="91440" tIns="45720" rIns="91440" bIns="45720" rtlCol="0" anchor="ctr"/>
          <a:lstStyle>
            <a:lvl1pPr algn="r">
              <a:defRPr sz="1400" b="1">
                <a:solidFill>
                  <a:schemeClr val="tx1">
                    <a:tint val="75000"/>
                  </a:schemeClr>
                </a:solidFill>
              </a:defRPr>
            </a:lvl1pPr>
          </a:lstStyle>
          <a:p>
            <a:fld id="{43D7BD94-3FEE-4679-85B3-156BC4CAF76D}" type="slidenum">
              <a:rPr lang="en-US" smtClean="0"/>
              <a:pPr/>
              <a:t>‹#›</a:t>
            </a:fld>
            <a:endParaRPr lang="en-US" dirty="0"/>
          </a:p>
        </p:txBody>
      </p:sp>
      <p:sp>
        <p:nvSpPr>
          <p:cNvPr id="8" name="Bevel 7"/>
          <p:cNvSpPr/>
          <p:nvPr/>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1</a:t>
            </a:r>
            <a:endParaRPr lang="en-US" sz="3600" b="1" dirty="0">
              <a:solidFill>
                <a:schemeClr val="bg1"/>
              </a:solidFill>
            </a:endParaRPr>
          </a:p>
        </p:txBody>
      </p:sp>
      <p:sp>
        <p:nvSpPr>
          <p:cNvPr id="9" name="TextBox 8"/>
          <p:cNvSpPr txBox="1"/>
          <p:nvPr/>
        </p:nvSpPr>
        <p:spPr>
          <a:xfrm rot="16200000">
            <a:off x="-348734" y="348734"/>
            <a:ext cx="1066800" cy="369332"/>
          </a:xfrm>
          <a:prstGeom prst="rect">
            <a:avLst/>
          </a:prstGeom>
          <a:noFill/>
        </p:spPr>
        <p:txBody>
          <a:bodyPr wrap="square" rtlCol="0">
            <a:spAutoFit/>
          </a:bodyPr>
          <a:lstStyle/>
          <a:p>
            <a:r>
              <a:rPr lang="en-US" dirty="0" smtClean="0"/>
              <a:t>CHAPTER</a:t>
            </a:r>
            <a:endParaRPr lang="en-US" dirty="0"/>
          </a:p>
        </p:txBody>
      </p:sp>
      <p:sp>
        <p:nvSpPr>
          <p:cNvPr id="10" name="Rectangle 9"/>
          <p:cNvSpPr/>
          <p:nvPr/>
        </p:nvSpPr>
        <p:spPr>
          <a:xfrm>
            <a:off x="1524000" y="71735"/>
            <a:ext cx="5715000"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Law</a:t>
            </a:r>
            <a:r>
              <a:rPr lang="en-US" sz="5400" b="1" cap="none" spc="50" baseline="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of Torts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userDrawn="1"/>
        </p:nvSpPr>
        <p:spPr>
          <a:xfrm rot="16200000">
            <a:off x="-348734" y="348734"/>
            <a:ext cx="1066800"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CHAPTER</a:t>
            </a:r>
          </a:p>
        </p:txBody>
      </p:sp>
      <p:sp>
        <p:nvSpPr>
          <p:cNvPr id="11" name="Bevel 10"/>
          <p:cNvSpPr/>
          <p:nvPr userDrawn="1"/>
        </p:nvSpPr>
        <p:spPr>
          <a:xfrm>
            <a:off x="381000" y="152400"/>
            <a:ext cx="914400" cy="762000"/>
          </a:xfrm>
          <a:prstGeom prst="beve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bg1"/>
                </a:solidFill>
              </a:rPr>
              <a:t>4</a:t>
            </a:r>
            <a:endParaRPr lang="en-US" sz="36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0" r:id="rId1"/>
    <p:sldLayoutId id="2147483658" r:id="rId2"/>
    <p:sldLayoutId id="2147483652" r:id="rId3"/>
    <p:sldLayoutId id="2147483654"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FF000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0070C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jonathanturley.org/2012/01/09/assumption-of-the-risk-bungee-cord-snaps-sending-australian-woman-plunging-into-crocodile-infested-waters/"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a:t>
            </a:fld>
            <a:endParaRPr lang="en-US" dirty="0"/>
          </a:p>
        </p:txBody>
      </p:sp>
      <p:sp>
        <p:nvSpPr>
          <p:cNvPr id="3" name="Rectangle 2"/>
          <p:cNvSpPr/>
          <p:nvPr/>
        </p:nvSpPr>
        <p:spPr>
          <a:xfrm>
            <a:off x="840260" y="990600"/>
            <a:ext cx="3694473" cy="707886"/>
          </a:xfrm>
          <a:prstGeom prst="rect">
            <a:avLst/>
          </a:prstGeom>
          <a:noFill/>
        </p:spPr>
        <p:txBody>
          <a:bodyPr wrap="none" lIns="91440" tIns="45720" rIns="91440" bIns="45720">
            <a:spAutoFit/>
          </a:bodyPr>
          <a:lstStyle/>
          <a:p>
            <a:r>
              <a:rPr lang="en-US" sz="4000"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Intentional Torts</a:t>
            </a:r>
            <a:endParaRPr lang="en-US" sz="40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52400" y="1698486"/>
            <a:ext cx="2971800" cy="461665"/>
          </a:xfrm>
          <a:prstGeom prst="rect">
            <a:avLst/>
          </a:prstGeom>
          <a:solidFill>
            <a:srgbClr val="00B050"/>
          </a:solidFill>
        </p:spPr>
        <p:txBody>
          <a:bodyPr wrap="square" rtlCol="0">
            <a:spAutoFit/>
          </a:bodyPr>
          <a:lstStyle/>
          <a:p>
            <a:r>
              <a:rPr lang="en-US" sz="2400" b="1" dirty="0" smtClean="0">
                <a:solidFill>
                  <a:schemeClr val="bg1"/>
                </a:solidFill>
              </a:rPr>
              <a:t>What You Will Learn:</a:t>
            </a:r>
            <a:endParaRPr lang="en-US" sz="2400" b="1" dirty="0">
              <a:solidFill>
                <a:schemeClr val="bg1"/>
              </a:solidFill>
            </a:endParaRPr>
          </a:p>
        </p:txBody>
      </p:sp>
      <p:sp>
        <p:nvSpPr>
          <p:cNvPr id="5" name="TextBox 4"/>
          <p:cNvSpPr txBox="1"/>
          <p:nvPr/>
        </p:nvSpPr>
        <p:spPr>
          <a:xfrm>
            <a:off x="172656" y="4499752"/>
            <a:ext cx="3027744" cy="461665"/>
          </a:xfrm>
          <a:prstGeom prst="rect">
            <a:avLst/>
          </a:prstGeom>
          <a:solidFill>
            <a:srgbClr val="00B050"/>
          </a:solidFill>
        </p:spPr>
        <p:txBody>
          <a:bodyPr wrap="square" rtlCol="0">
            <a:spAutoFit/>
          </a:bodyPr>
          <a:lstStyle/>
          <a:p>
            <a:r>
              <a:rPr lang="en-US" sz="2400" b="1" dirty="0" smtClean="0">
                <a:solidFill>
                  <a:schemeClr val="bg1"/>
                </a:solidFill>
              </a:rPr>
              <a:t>Why</a:t>
            </a:r>
            <a:r>
              <a:rPr lang="en-US" sz="2400" b="1" baseline="0" dirty="0" smtClean="0">
                <a:solidFill>
                  <a:schemeClr val="bg1"/>
                </a:solidFill>
              </a:rPr>
              <a:t> It Is Important</a:t>
            </a:r>
            <a:r>
              <a:rPr lang="en-US" sz="2400" b="1" dirty="0" smtClean="0">
                <a:solidFill>
                  <a:schemeClr val="bg1"/>
                </a:solidFill>
              </a:rPr>
              <a:t>:</a:t>
            </a:r>
            <a:endParaRPr lang="en-US" sz="2400" b="1" dirty="0">
              <a:solidFill>
                <a:schemeClr val="bg1"/>
              </a:solidFill>
            </a:endParaRPr>
          </a:p>
        </p:txBody>
      </p:sp>
      <p:sp>
        <p:nvSpPr>
          <p:cNvPr id="6" name="TextBox 5"/>
          <p:cNvSpPr txBox="1"/>
          <p:nvPr/>
        </p:nvSpPr>
        <p:spPr>
          <a:xfrm>
            <a:off x="609600" y="2133600"/>
            <a:ext cx="8001000" cy="1569660"/>
          </a:xfrm>
          <a:prstGeom prst="rect">
            <a:avLst/>
          </a:prstGeom>
          <a:noFill/>
        </p:spPr>
        <p:txBody>
          <a:bodyPr wrap="square" rtlCol="0">
            <a:spAutoFit/>
          </a:bodyPr>
          <a:lstStyle/>
          <a:p>
            <a:pPr marL="285750" indent="-285750">
              <a:buFont typeface="Wingdings" pitchFamily="2" charset="2"/>
              <a:buChar char="§"/>
            </a:pPr>
            <a:r>
              <a:rPr lang="en-US" sz="2400" dirty="0" smtClean="0"/>
              <a:t>How to tell the difference between a crime and a tort</a:t>
            </a:r>
          </a:p>
          <a:p>
            <a:pPr marL="285750" indent="-285750">
              <a:buFont typeface="Wingdings" pitchFamily="2" charset="2"/>
              <a:buChar char="§"/>
            </a:pPr>
            <a:r>
              <a:rPr lang="en-US" sz="2400" dirty="0" smtClean="0"/>
              <a:t>How to explain the nature of tort law</a:t>
            </a:r>
          </a:p>
          <a:p>
            <a:pPr marL="285750" indent="-285750">
              <a:buFont typeface="Wingdings" pitchFamily="2" charset="2"/>
              <a:buChar char="§"/>
            </a:pPr>
            <a:r>
              <a:rPr lang="en-US" sz="2400" dirty="0" smtClean="0"/>
              <a:t>How various torts can be committed</a:t>
            </a:r>
          </a:p>
          <a:p>
            <a:pPr marL="285750" indent="-285750">
              <a:buFont typeface="Wingdings" pitchFamily="2" charset="2"/>
              <a:buChar char="§"/>
            </a:pPr>
            <a:r>
              <a:rPr lang="en-US" sz="2400" dirty="0" smtClean="0"/>
              <a:t>How to define various intentional torts</a:t>
            </a:r>
          </a:p>
        </p:txBody>
      </p:sp>
      <p:sp>
        <p:nvSpPr>
          <p:cNvPr id="7" name="TextBox 6"/>
          <p:cNvSpPr txBox="1"/>
          <p:nvPr/>
        </p:nvSpPr>
        <p:spPr>
          <a:xfrm>
            <a:off x="669402" y="4953000"/>
            <a:ext cx="7941198" cy="1200329"/>
          </a:xfrm>
          <a:prstGeom prst="rect">
            <a:avLst/>
          </a:prstGeom>
          <a:noFill/>
        </p:spPr>
        <p:txBody>
          <a:bodyPr wrap="square" rtlCol="0">
            <a:spAutoFit/>
          </a:bodyPr>
          <a:lstStyle/>
          <a:p>
            <a:pPr marL="0" indent="0">
              <a:buFont typeface="Wingdings" pitchFamily="2" charset="2"/>
              <a:buNone/>
            </a:pPr>
            <a:r>
              <a:rPr lang="en-US" sz="2400" dirty="0" smtClean="0"/>
              <a:t>Learning the difference between a tort and a crime, as well as the types of intentional torts, will help you understand how the justice system protects people from injury</a:t>
            </a:r>
          </a:p>
        </p:txBody>
      </p:sp>
    </p:spTree>
    <p:extLst>
      <p:ext uri="{BB962C8B-B14F-4D97-AF65-F5344CB8AC3E}">
        <p14:creationId xmlns:p14="http://schemas.microsoft.com/office/powerpoint/2010/main" val="15925299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10</a:t>
            </a:fld>
            <a:endParaRPr lang="en-US" dirty="0"/>
          </a:p>
        </p:txBody>
      </p:sp>
      <p:sp>
        <p:nvSpPr>
          <p:cNvPr id="3" name="Rectangle 2"/>
          <p:cNvSpPr/>
          <p:nvPr/>
        </p:nvSpPr>
        <p:spPr>
          <a:xfrm>
            <a:off x="840260" y="990600"/>
            <a:ext cx="6025304" cy="707886"/>
          </a:xfrm>
          <a:prstGeom prst="rect">
            <a:avLst/>
          </a:prstGeom>
          <a:noFill/>
        </p:spPr>
        <p:txBody>
          <a:bodyPr wrap="none" lIns="91440" tIns="45720" rIns="91440" bIns="45720">
            <a:spAutoFit/>
          </a:bodyPr>
          <a:lstStyle/>
          <a:p>
            <a:r>
              <a:rPr lang="en-US" sz="4000" b="1" cap="none" spc="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Negligence &amp; Strict Liability</a:t>
            </a:r>
            <a:endParaRPr lang="en-US" sz="4000" b="1" cap="none" spc="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4" name="TextBox 3"/>
          <p:cNvSpPr txBox="1"/>
          <p:nvPr/>
        </p:nvSpPr>
        <p:spPr>
          <a:xfrm>
            <a:off x="152400" y="1698486"/>
            <a:ext cx="2971800" cy="461665"/>
          </a:xfrm>
          <a:prstGeom prst="rect">
            <a:avLst/>
          </a:prstGeom>
          <a:solidFill>
            <a:srgbClr val="00B050"/>
          </a:solidFill>
        </p:spPr>
        <p:txBody>
          <a:bodyPr wrap="square" rtlCol="0">
            <a:spAutoFit/>
          </a:bodyPr>
          <a:lstStyle/>
          <a:p>
            <a:r>
              <a:rPr lang="en-US" sz="2400" b="1" dirty="0" smtClean="0">
                <a:solidFill>
                  <a:schemeClr val="bg1"/>
                </a:solidFill>
              </a:rPr>
              <a:t>What You Will Learn:</a:t>
            </a:r>
            <a:endParaRPr lang="en-US" sz="2400" b="1" dirty="0">
              <a:solidFill>
                <a:schemeClr val="bg1"/>
              </a:solidFill>
            </a:endParaRPr>
          </a:p>
        </p:txBody>
      </p:sp>
      <p:sp>
        <p:nvSpPr>
          <p:cNvPr id="5" name="TextBox 4"/>
          <p:cNvSpPr txBox="1"/>
          <p:nvPr/>
        </p:nvSpPr>
        <p:spPr>
          <a:xfrm>
            <a:off x="172656" y="4499752"/>
            <a:ext cx="3027744" cy="461665"/>
          </a:xfrm>
          <a:prstGeom prst="rect">
            <a:avLst/>
          </a:prstGeom>
          <a:solidFill>
            <a:srgbClr val="00B050"/>
          </a:solidFill>
        </p:spPr>
        <p:txBody>
          <a:bodyPr wrap="square" rtlCol="0">
            <a:spAutoFit/>
          </a:bodyPr>
          <a:lstStyle/>
          <a:p>
            <a:r>
              <a:rPr lang="en-US" sz="2400" b="1" dirty="0" smtClean="0">
                <a:solidFill>
                  <a:schemeClr val="bg1"/>
                </a:solidFill>
              </a:rPr>
              <a:t>Why</a:t>
            </a:r>
            <a:r>
              <a:rPr lang="en-US" sz="2400" b="1" baseline="0" dirty="0" smtClean="0">
                <a:solidFill>
                  <a:schemeClr val="bg1"/>
                </a:solidFill>
              </a:rPr>
              <a:t> It Is Important</a:t>
            </a:r>
            <a:r>
              <a:rPr lang="en-US" sz="2400" b="1" dirty="0" smtClean="0">
                <a:solidFill>
                  <a:schemeClr val="bg1"/>
                </a:solidFill>
              </a:rPr>
              <a:t>:</a:t>
            </a:r>
            <a:endParaRPr lang="en-US" sz="2400" b="1" dirty="0">
              <a:solidFill>
                <a:schemeClr val="bg1"/>
              </a:solidFill>
            </a:endParaRPr>
          </a:p>
        </p:txBody>
      </p:sp>
      <p:sp>
        <p:nvSpPr>
          <p:cNvPr id="6" name="TextBox 5"/>
          <p:cNvSpPr txBox="1"/>
          <p:nvPr/>
        </p:nvSpPr>
        <p:spPr>
          <a:xfrm>
            <a:off x="609600" y="2133600"/>
            <a:ext cx="7924800" cy="1569660"/>
          </a:xfrm>
          <a:prstGeom prst="rect">
            <a:avLst/>
          </a:prstGeom>
          <a:noFill/>
        </p:spPr>
        <p:txBody>
          <a:bodyPr wrap="square" rtlCol="0">
            <a:spAutoFit/>
          </a:bodyPr>
          <a:lstStyle/>
          <a:p>
            <a:pPr marL="285750" indent="-285750">
              <a:buFont typeface="Wingdings" pitchFamily="2" charset="2"/>
              <a:buChar char="§"/>
            </a:pPr>
            <a:r>
              <a:rPr lang="en-US" sz="2400" dirty="0" smtClean="0"/>
              <a:t>How to define negligence</a:t>
            </a:r>
          </a:p>
          <a:p>
            <a:pPr marL="285750" indent="-285750">
              <a:buFont typeface="Wingdings" pitchFamily="2" charset="2"/>
              <a:buChar char="§"/>
            </a:pPr>
            <a:r>
              <a:rPr lang="en-US" sz="2400" dirty="0" smtClean="0"/>
              <a:t>How to explain the elements of negligence</a:t>
            </a:r>
          </a:p>
          <a:p>
            <a:pPr marL="285750" indent="-285750">
              <a:buFont typeface="Wingdings" pitchFamily="2" charset="2"/>
              <a:buChar char="§"/>
            </a:pPr>
            <a:r>
              <a:rPr lang="en-US" sz="2400" dirty="0" smtClean="0"/>
              <a:t>How to define the major defenses to negligence</a:t>
            </a:r>
          </a:p>
          <a:p>
            <a:pPr marL="285750" indent="-285750">
              <a:buFont typeface="Wingdings" pitchFamily="2" charset="2"/>
              <a:buChar char="§"/>
            </a:pPr>
            <a:r>
              <a:rPr lang="en-US" sz="2400" dirty="0" smtClean="0"/>
              <a:t>How to define strict liability</a:t>
            </a:r>
          </a:p>
        </p:txBody>
      </p:sp>
      <p:sp>
        <p:nvSpPr>
          <p:cNvPr id="7" name="TextBox 6"/>
          <p:cNvSpPr txBox="1"/>
          <p:nvPr/>
        </p:nvSpPr>
        <p:spPr>
          <a:xfrm>
            <a:off x="669402" y="4953000"/>
            <a:ext cx="8017398" cy="1200329"/>
          </a:xfrm>
          <a:prstGeom prst="rect">
            <a:avLst/>
          </a:prstGeom>
          <a:noFill/>
        </p:spPr>
        <p:txBody>
          <a:bodyPr wrap="square" rtlCol="0">
            <a:spAutoFit/>
          </a:bodyPr>
          <a:lstStyle/>
          <a:p>
            <a:pPr marL="0" indent="0">
              <a:buFont typeface="Wingdings" pitchFamily="2" charset="2"/>
              <a:buNone/>
            </a:pPr>
            <a:r>
              <a:rPr lang="en-US" sz="2400" dirty="0" smtClean="0"/>
              <a:t>Because any person is a potential victim and a perpetrator of negligence, understanding this vital area of tort law will help you protect yourself legally.</a:t>
            </a:r>
          </a:p>
        </p:txBody>
      </p:sp>
    </p:spTree>
    <p:extLst>
      <p:ext uri="{BB962C8B-B14F-4D97-AF65-F5344CB8AC3E}">
        <p14:creationId xmlns:p14="http://schemas.microsoft.com/office/powerpoint/2010/main" val="5522075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11</a:t>
            </a:fld>
            <a:endParaRPr lang="en-US"/>
          </a:p>
        </p:txBody>
      </p:sp>
      <p:sp>
        <p:nvSpPr>
          <p:cNvPr id="4" name="Content Placeholder 3"/>
          <p:cNvSpPr>
            <a:spLocks noGrp="1"/>
          </p:cNvSpPr>
          <p:nvPr>
            <p:ph idx="4294967295"/>
          </p:nvPr>
        </p:nvSpPr>
        <p:spPr>
          <a:xfrm>
            <a:off x="762000" y="1219200"/>
            <a:ext cx="8382000" cy="5486400"/>
          </a:xfrm>
        </p:spPr>
        <p:txBody>
          <a:bodyPr>
            <a:normAutofit fontScale="92500" lnSpcReduction="20000"/>
          </a:bodyPr>
          <a:lstStyle/>
          <a:p>
            <a:r>
              <a:rPr lang="en-US" dirty="0" smtClean="0"/>
              <a:t>Unintentional</a:t>
            </a:r>
            <a:r>
              <a:rPr lang="en-US" baseline="0" dirty="0" smtClean="0"/>
              <a:t> Torts</a:t>
            </a:r>
          </a:p>
          <a:p>
            <a:pPr lvl="1"/>
            <a:r>
              <a:rPr lang="en-US" baseline="0" dirty="0" smtClean="0"/>
              <a:t>Are accidents</a:t>
            </a:r>
          </a:p>
          <a:p>
            <a:pPr lvl="1"/>
            <a:r>
              <a:rPr lang="en-US" baseline="0" dirty="0" smtClean="0"/>
              <a:t>Usually happen because someone was not being careful</a:t>
            </a:r>
          </a:p>
          <a:p>
            <a:pPr lvl="2"/>
            <a:r>
              <a:rPr lang="en-US" baseline="0" dirty="0" smtClean="0"/>
              <a:t>You may act in a careless manner and cause injury to a person, damage property or both</a:t>
            </a:r>
          </a:p>
          <a:p>
            <a:endParaRPr lang="en-US" baseline="0" dirty="0" smtClean="0"/>
          </a:p>
          <a:p>
            <a:r>
              <a:rPr lang="en-US" baseline="0" dirty="0" smtClean="0"/>
              <a:t>Negligence</a:t>
            </a:r>
          </a:p>
          <a:p>
            <a:pPr lvl="1"/>
            <a:r>
              <a:rPr lang="en-US" baseline="0" dirty="0" smtClean="0"/>
              <a:t>Is known as a person’s carelessness that causes harm to others.</a:t>
            </a:r>
          </a:p>
          <a:p>
            <a:pPr lvl="1"/>
            <a:r>
              <a:rPr lang="en-US" baseline="0" dirty="0" smtClean="0"/>
              <a:t>Is the failure to exercise the degree of care that a reasonable person should have exercised in the same circumstances.</a:t>
            </a:r>
          </a:p>
          <a:p>
            <a:pPr lvl="2"/>
            <a:r>
              <a:rPr lang="en-US" baseline="0" dirty="0" smtClean="0"/>
              <a:t>Car accident while texting</a:t>
            </a:r>
          </a:p>
        </p:txBody>
      </p:sp>
    </p:spTree>
    <p:extLst>
      <p:ext uri="{BB962C8B-B14F-4D97-AF65-F5344CB8AC3E}">
        <p14:creationId xmlns:p14="http://schemas.microsoft.com/office/powerpoint/2010/main" val="35040624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12</a:t>
            </a:fld>
            <a:endParaRPr lang="en-US"/>
          </a:p>
        </p:txBody>
      </p:sp>
      <p:sp>
        <p:nvSpPr>
          <p:cNvPr id="3" name="Text Placeholder 2"/>
          <p:cNvSpPr>
            <a:spLocks noGrp="1"/>
          </p:cNvSpPr>
          <p:nvPr>
            <p:ph type="body" idx="4294967295"/>
          </p:nvPr>
        </p:nvSpPr>
        <p:spPr/>
        <p:txBody>
          <a:bodyPr/>
          <a:lstStyle/>
          <a:p>
            <a:pPr lvl="1"/>
            <a:r>
              <a:rPr lang="en-US" dirty="0" smtClean="0"/>
              <a:t>Elements of Negligence</a:t>
            </a: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199" y="1701052"/>
            <a:ext cx="7317983" cy="4775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91688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13</a:t>
            </a:fld>
            <a:endParaRPr lang="en-US"/>
          </a:p>
        </p:txBody>
      </p:sp>
      <p:sp>
        <p:nvSpPr>
          <p:cNvPr id="3" name="Text Placeholder 2"/>
          <p:cNvSpPr>
            <a:spLocks noGrp="1"/>
          </p:cNvSpPr>
          <p:nvPr>
            <p:ph type="body" idx="4294967295"/>
          </p:nvPr>
        </p:nvSpPr>
        <p:spPr>
          <a:xfrm>
            <a:off x="457200" y="1219200"/>
            <a:ext cx="7391400" cy="5486400"/>
          </a:xfrm>
        </p:spPr>
        <p:txBody>
          <a:bodyPr/>
          <a:lstStyle/>
          <a:p>
            <a:pPr lvl="2"/>
            <a:r>
              <a:rPr lang="en-US" dirty="0" smtClean="0"/>
              <a:t>Duty of Care</a:t>
            </a:r>
          </a:p>
          <a:p>
            <a:pPr lvl="3"/>
            <a:r>
              <a:rPr lang="en-US" dirty="0" smtClean="0"/>
              <a:t>Relied on someone for their expertise</a:t>
            </a:r>
          </a:p>
          <a:p>
            <a:pPr lvl="2"/>
            <a:r>
              <a:rPr lang="en-US" dirty="0" smtClean="0"/>
              <a:t>Breach of Duty</a:t>
            </a:r>
          </a:p>
          <a:p>
            <a:pPr lvl="3"/>
            <a:r>
              <a:rPr lang="en-US" dirty="0" smtClean="0"/>
              <a:t>Failure to exercise the degree</a:t>
            </a:r>
            <a:r>
              <a:rPr lang="en-US" baseline="0" dirty="0" smtClean="0"/>
              <a:t> of care</a:t>
            </a:r>
            <a:endParaRPr lang="en-US" dirty="0" smtClean="0"/>
          </a:p>
          <a:p>
            <a:pPr lvl="2"/>
            <a:r>
              <a:rPr lang="en-US" dirty="0" smtClean="0"/>
              <a:t>Proximate</a:t>
            </a:r>
            <a:r>
              <a:rPr lang="en-US" baseline="0" dirty="0" smtClean="0"/>
              <a:t> Cause</a:t>
            </a:r>
          </a:p>
          <a:p>
            <a:pPr lvl="3"/>
            <a:r>
              <a:rPr lang="en-US" dirty="0" smtClean="0"/>
              <a:t>Were</a:t>
            </a:r>
            <a:r>
              <a:rPr lang="en-US" baseline="0" dirty="0" smtClean="0"/>
              <a:t> the actions of the defendant the cause of the injuries</a:t>
            </a:r>
            <a:endParaRPr lang="en-US" dirty="0" smtClean="0"/>
          </a:p>
          <a:p>
            <a:pPr lvl="2"/>
            <a:r>
              <a:rPr lang="en-US" dirty="0" smtClean="0"/>
              <a:t>Actual Harm</a:t>
            </a:r>
          </a:p>
          <a:p>
            <a:pPr lvl="3"/>
            <a:r>
              <a:rPr lang="en-US" dirty="0" smtClean="0"/>
              <a:t>Was there physical injuries, property damage or financial loss?</a:t>
            </a:r>
            <a:endParaRPr lang="en-US" dirty="0"/>
          </a:p>
        </p:txBody>
      </p:sp>
      <p:pic>
        <p:nvPicPr>
          <p:cNvPr id="5122" name="Picture 2" descr="http://t2.gstatic.com/images?q=tbn:ANd9GcTLVWH1q033xnCSPLNpgfSLOD_S6yKkyNFiq076bBn_aN1YKZuKv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77200" y="1066801"/>
            <a:ext cx="1138144" cy="5759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9398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14</a:t>
            </a:fld>
            <a:endParaRPr lang="en-US"/>
          </a:p>
        </p:txBody>
      </p:sp>
      <p:sp>
        <p:nvSpPr>
          <p:cNvPr id="3" name="Text Placeholder 2"/>
          <p:cNvSpPr>
            <a:spLocks noGrp="1"/>
          </p:cNvSpPr>
          <p:nvPr>
            <p:ph type="body" idx="4294967295"/>
          </p:nvPr>
        </p:nvSpPr>
        <p:spPr/>
        <p:txBody>
          <a:bodyPr>
            <a:normAutofit/>
          </a:bodyPr>
          <a:lstStyle/>
          <a:p>
            <a:pPr lvl="1"/>
            <a:r>
              <a:rPr lang="en-US" dirty="0" smtClean="0"/>
              <a:t>Defenses</a:t>
            </a:r>
            <a:r>
              <a:rPr lang="en-US" baseline="0" dirty="0" smtClean="0"/>
              <a:t> to Negligence</a:t>
            </a:r>
          </a:p>
          <a:p>
            <a:pPr lvl="2"/>
            <a:r>
              <a:rPr lang="en-US" baseline="0" dirty="0" smtClean="0"/>
              <a:t>Eliminating one of the four elements</a:t>
            </a:r>
          </a:p>
          <a:p>
            <a:pPr lvl="2"/>
            <a:r>
              <a:rPr lang="en-US" dirty="0" smtClean="0"/>
              <a:t>Contributory Negligence</a:t>
            </a:r>
          </a:p>
          <a:p>
            <a:pPr lvl="3"/>
            <a:r>
              <a:rPr lang="en-US" dirty="0" smtClean="0"/>
              <a:t>Behavior</a:t>
            </a:r>
            <a:r>
              <a:rPr lang="en-US" baseline="0" dirty="0" smtClean="0"/>
              <a:t> by the plaintiff contributes to their injuries</a:t>
            </a:r>
          </a:p>
          <a:p>
            <a:pPr lvl="3"/>
            <a:r>
              <a:rPr lang="en-US" baseline="0" dirty="0" smtClean="0"/>
              <a:t>Many states no longer follow this doctrine</a:t>
            </a:r>
            <a:endParaRPr lang="en-US" dirty="0" smtClean="0"/>
          </a:p>
          <a:p>
            <a:pPr lvl="2"/>
            <a:r>
              <a:rPr lang="en-US" dirty="0" smtClean="0"/>
              <a:t>Comparative Negligence</a:t>
            </a:r>
          </a:p>
          <a:p>
            <a:pPr lvl="3"/>
            <a:r>
              <a:rPr lang="en-US" dirty="0" smtClean="0"/>
              <a:t>Where</a:t>
            </a:r>
            <a:r>
              <a:rPr lang="en-US" baseline="0" dirty="0" smtClean="0"/>
              <a:t> the negligence of each party is compared</a:t>
            </a:r>
          </a:p>
          <a:p>
            <a:pPr lvl="3"/>
            <a:r>
              <a:rPr lang="en-US" baseline="0" dirty="0" smtClean="0"/>
              <a:t>Percentage of negligence is assigned and that percentage is awarded.</a:t>
            </a:r>
            <a:endParaRPr lang="en-US" dirty="0" smtClean="0"/>
          </a:p>
          <a:p>
            <a:pPr lvl="1"/>
            <a:r>
              <a:rPr lang="en-US" dirty="0" smtClean="0"/>
              <a:t>Assumption of Risk</a:t>
            </a:r>
          </a:p>
          <a:p>
            <a:pPr lvl="2"/>
            <a:r>
              <a:rPr lang="en-US" dirty="0" smtClean="0"/>
              <a:t>Assume the risk</a:t>
            </a:r>
            <a:r>
              <a:rPr lang="en-US" baseline="0" dirty="0" smtClean="0"/>
              <a:t> of injury as a participant</a:t>
            </a:r>
            <a:endParaRPr lang="en-US" dirty="0"/>
          </a:p>
        </p:txBody>
      </p:sp>
    </p:spTree>
    <p:extLst>
      <p:ext uri="{BB962C8B-B14F-4D97-AF65-F5344CB8AC3E}">
        <p14:creationId xmlns:p14="http://schemas.microsoft.com/office/powerpoint/2010/main" val="35232382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15</a:t>
            </a:fld>
            <a:endParaRPr lang="en-US"/>
          </a:p>
        </p:txBody>
      </p:sp>
      <p:pic>
        <p:nvPicPr>
          <p:cNvPr id="7170" name="Picture 2" descr="http://t3.gstatic.com/images?q=tbn:ANd9GcRQRAHpDpkpAN_y9DO2zr0Xkf538Ob1J4j_iqOUezU1p-AY_c2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600200"/>
            <a:ext cx="6172200" cy="4114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119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16</a:t>
            </a:fld>
            <a:endParaRPr lang="en-US"/>
          </a:p>
        </p:txBody>
      </p:sp>
      <p:sp>
        <p:nvSpPr>
          <p:cNvPr id="3" name="Text Placeholder 2"/>
          <p:cNvSpPr>
            <a:spLocks noGrp="1"/>
          </p:cNvSpPr>
          <p:nvPr>
            <p:ph type="body" idx="4294967295"/>
          </p:nvPr>
        </p:nvSpPr>
        <p:spPr/>
        <p:txBody>
          <a:bodyPr/>
          <a:lstStyle/>
          <a:p>
            <a:r>
              <a:rPr lang="en-US" dirty="0" smtClean="0"/>
              <a:t>Strict Liability</a:t>
            </a:r>
          </a:p>
          <a:p>
            <a:pPr lvl="1"/>
            <a:r>
              <a:rPr lang="en-US" dirty="0" smtClean="0"/>
              <a:t>Activities</a:t>
            </a:r>
            <a:r>
              <a:rPr lang="en-US" baseline="0" dirty="0" smtClean="0"/>
              <a:t> so dangerous that the law will  apply neither the principles of negligence nor the rules of intentional torts.</a:t>
            </a:r>
          </a:p>
          <a:p>
            <a:pPr lvl="2"/>
            <a:r>
              <a:rPr lang="en-US" dirty="0" smtClean="0"/>
              <a:t>Participants held</a:t>
            </a:r>
            <a:r>
              <a:rPr lang="en-US" baseline="0" dirty="0" smtClean="0"/>
              <a:t> liable regardless of how careful</a:t>
            </a:r>
          </a:p>
          <a:p>
            <a:pPr lvl="2"/>
            <a:r>
              <a:rPr lang="en-US" baseline="0" dirty="0" smtClean="0"/>
              <a:t>Only applies to ultra-hazardous activities</a:t>
            </a:r>
          </a:p>
          <a:p>
            <a:pPr lvl="3"/>
            <a:r>
              <a:rPr lang="en-US" baseline="0" dirty="0" smtClean="0"/>
              <a:t>Housing wild animals or chemicals</a:t>
            </a:r>
          </a:p>
          <a:p>
            <a:pPr lvl="3"/>
            <a:r>
              <a:rPr lang="en-US" baseline="0" dirty="0" smtClean="0">
                <a:hlinkClick r:id="rId3"/>
              </a:rPr>
              <a:t>Bungee jumping accidents</a:t>
            </a:r>
            <a:endParaRPr lang="en-US" baseline="0" dirty="0" smtClean="0"/>
          </a:p>
          <a:p>
            <a:pPr lvl="2"/>
            <a:endParaRPr lang="en-US" baseline="0" dirty="0" smtClean="0"/>
          </a:p>
          <a:p>
            <a:pPr lvl="1"/>
            <a:r>
              <a:rPr lang="en-US" dirty="0" smtClean="0"/>
              <a:t>Does include</a:t>
            </a:r>
            <a:r>
              <a:rPr lang="en-US" baseline="0" dirty="0" smtClean="0"/>
              <a:t> product liability with imposed limits</a:t>
            </a:r>
          </a:p>
          <a:p>
            <a:pPr lvl="2"/>
            <a:r>
              <a:rPr lang="en-US" dirty="0" smtClean="0"/>
              <a:t>Company</a:t>
            </a:r>
            <a:r>
              <a:rPr lang="en-US" baseline="0" dirty="0" smtClean="0"/>
              <a:t> sells its old machinery and the new user gets hurt using it</a:t>
            </a:r>
            <a:endParaRPr lang="en-US" dirty="0"/>
          </a:p>
        </p:txBody>
      </p:sp>
    </p:spTree>
    <p:extLst>
      <p:ext uri="{BB962C8B-B14F-4D97-AF65-F5344CB8AC3E}">
        <p14:creationId xmlns:p14="http://schemas.microsoft.com/office/powerpoint/2010/main" val="1756957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Strict Liability Defenses</a:t>
            </a:r>
          </a:p>
          <a:p>
            <a:pPr lvl="1"/>
            <a:r>
              <a:rPr lang="en-US" b="1" i="1" dirty="0">
                <a:solidFill>
                  <a:schemeClr val="tx1"/>
                </a:solidFill>
              </a:rPr>
              <a:t>Assumption of Risk</a:t>
            </a:r>
            <a:r>
              <a:rPr lang="en-US" dirty="0">
                <a:solidFill>
                  <a:schemeClr val="tx1"/>
                </a:solidFill>
              </a:rPr>
              <a:t>: The defendant must show that </a:t>
            </a:r>
            <a:r>
              <a:rPr lang="en-US" dirty="0" smtClean="0">
                <a:solidFill>
                  <a:schemeClr val="tx1"/>
                </a:solidFill>
              </a:rPr>
              <a:t>the </a:t>
            </a:r>
            <a:r>
              <a:rPr lang="en-US" dirty="0">
                <a:solidFill>
                  <a:schemeClr val="tx1"/>
                </a:solidFill>
              </a:rPr>
              <a:t>plaintiff knew and appreciated the risk created by the alleged product defect, and </a:t>
            </a:r>
            <a:r>
              <a:rPr lang="en-US" dirty="0" smtClean="0">
                <a:solidFill>
                  <a:schemeClr val="tx1"/>
                </a:solidFill>
              </a:rPr>
              <a:t>the </a:t>
            </a:r>
            <a:r>
              <a:rPr lang="en-US" dirty="0">
                <a:solidFill>
                  <a:schemeClr val="tx1"/>
                </a:solidFill>
              </a:rPr>
              <a:t>plaintiff voluntarily assumed the risk, </a:t>
            </a:r>
            <a:endParaRPr lang="en-US" dirty="0" smtClean="0">
              <a:solidFill>
                <a:schemeClr val="tx1"/>
              </a:solidFill>
            </a:endParaRPr>
          </a:p>
          <a:p>
            <a:pPr lvl="1"/>
            <a:r>
              <a:rPr lang="en-US" b="1" i="1" dirty="0" smtClean="0">
                <a:solidFill>
                  <a:schemeClr val="tx1"/>
                </a:solidFill>
              </a:rPr>
              <a:t>Product </a:t>
            </a:r>
            <a:r>
              <a:rPr lang="en-US" b="1" i="1" dirty="0">
                <a:solidFill>
                  <a:schemeClr val="tx1"/>
                </a:solidFill>
              </a:rPr>
              <a:t>Misuse:</a:t>
            </a:r>
            <a:r>
              <a:rPr lang="en-US" dirty="0">
                <a:solidFill>
                  <a:schemeClr val="tx1"/>
                </a:solidFill>
              </a:rPr>
              <a:t> The defendant must show that </a:t>
            </a:r>
            <a:r>
              <a:rPr lang="en-US" dirty="0" smtClean="0">
                <a:solidFill>
                  <a:schemeClr val="tx1"/>
                </a:solidFill>
              </a:rPr>
              <a:t>the </a:t>
            </a:r>
            <a:r>
              <a:rPr lang="en-US" dirty="0">
                <a:solidFill>
                  <a:schemeClr val="tx1"/>
                </a:solidFill>
              </a:rPr>
              <a:t>plaintiff was using the product in some way for which it was not designed, and </a:t>
            </a:r>
            <a:r>
              <a:rPr lang="en-US" dirty="0" smtClean="0">
                <a:solidFill>
                  <a:schemeClr val="tx1"/>
                </a:solidFill>
              </a:rPr>
              <a:t>the </a:t>
            </a:r>
            <a:r>
              <a:rPr lang="en-US" dirty="0">
                <a:solidFill>
                  <a:schemeClr val="tx1"/>
                </a:solidFill>
              </a:rPr>
              <a:t>plaintiff’s misuse was not reasonably foreseeable to the defendant, such that the defendant would be required to safeguard against </a:t>
            </a:r>
            <a:r>
              <a:rPr lang="en-US" dirty="0" smtClean="0">
                <a:solidFill>
                  <a:schemeClr val="tx1"/>
                </a:solidFill>
              </a:rPr>
              <a:t>it</a:t>
            </a:r>
          </a:p>
          <a:p>
            <a:pPr lvl="1"/>
            <a:r>
              <a:rPr lang="en-US" b="1" i="1" dirty="0" smtClean="0">
                <a:solidFill>
                  <a:schemeClr val="tx1"/>
                </a:solidFill>
              </a:rPr>
              <a:t>Commonly-Known </a:t>
            </a:r>
            <a:r>
              <a:rPr lang="en-US" b="1" i="1" dirty="0">
                <a:solidFill>
                  <a:schemeClr val="tx1"/>
                </a:solidFill>
              </a:rPr>
              <a:t>Danger:</a:t>
            </a:r>
            <a:r>
              <a:rPr lang="en-US" dirty="0">
                <a:solidFill>
                  <a:schemeClr val="tx1"/>
                </a:solidFill>
              </a:rPr>
              <a:t> The defendant must show that the plaintiff’s injury resulted from a danger so commonly known by the general public </a:t>
            </a:r>
            <a:endParaRPr lang="en-US" dirty="0" smtClean="0">
              <a:solidFill>
                <a:schemeClr val="tx1"/>
              </a:solidFill>
            </a:endParaRPr>
          </a:p>
          <a:p>
            <a:pPr lvl="1"/>
            <a:r>
              <a:rPr lang="en-US" b="1" i="1" dirty="0" smtClean="0">
                <a:solidFill>
                  <a:schemeClr val="tx1"/>
                </a:solidFill>
              </a:rPr>
              <a:t>Knowledgeable </a:t>
            </a:r>
            <a:r>
              <a:rPr lang="en-US" b="1" i="1" dirty="0">
                <a:solidFill>
                  <a:schemeClr val="tx1"/>
                </a:solidFill>
              </a:rPr>
              <a:t>User</a:t>
            </a:r>
            <a:r>
              <a:rPr lang="en-US" dirty="0">
                <a:solidFill>
                  <a:schemeClr val="tx1"/>
                </a:solidFill>
              </a:rPr>
              <a:t>: If a particular danger is or should be commonly known by particular users of the product, </a:t>
            </a:r>
          </a:p>
        </p:txBody>
      </p:sp>
      <p:sp>
        <p:nvSpPr>
          <p:cNvPr id="2" name="Slide Number Placeholder 1"/>
          <p:cNvSpPr>
            <a:spLocks noGrp="1"/>
          </p:cNvSpPr>
          <p:nvPr>
            <p:ph type="sldNum" sz="quarter" idx="12"/>
          </p:nvPr>
        </p:nvSpPr>
        <p:spPr/>
        <p:txBody>
          <a:bodyPr/>
          <a:lstStyle/>
          <a:p>
            <a:fld id="{43D7BD94-3FEE-4679-85B3-156BC4CAF76D}" type="slidenum">
              <a:rPr lang="en-US" smtClean="0"/>
              <a:t>17</a:t>
            </a:fld>
            <a:endParaRPr lang="en-US"/>
          </a:p>
        </p:txBody>
      </p:sp>
    </p:spTree>
    <p:extLst>
      <p:ext uri="{BB962C8B-B14F-4D97-AF65-F5344CB8AC3E}">
        <p14:creationId xmlns:p14="http://schemas.microsoft.com/office/powerpoint/2010/main" val="2906098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18</a:t>
            </a:fld>
            <a:endParaRPr lang="en-US" dirty="0"/>
          </a:p>
        </p:txBody>
      </p:sp>
      <p:sp>
        <p:nvSpPr>
          <p:cNvPr id="3" name="Content Placeholder 2"/>
          <p:cNvSpPr>
            <a:spLocks noGrp="1"/>
          </p:cNvSpPr>
          <p:nvPr>
            <p:ph idx="4294967295"/>
          </p:nvPr>
        </p:nvSpPr>
        <p:spPr>
          <a:xfrm>
            <a:off x="762000" y="1219200"/>
            <a:ext cx="8382000" cy="5486400"/>
          </a:xfrm>
        </p:spPr>
        <p:txBody>
          <a:bodyPr/>
          <a:lstStyle/>
          <a:p>
            <a:r>
              <a:rPr lang="en-US" dirty="0" smtClean="0"/>
              <a:t>Reviewing What You</a:t>
            </a:r>
            <a:r>
              <a:rPr lang="en-US" baseline="0" dirty="0" smtClean="0"/>
              <a:t> Learned</a:t>
            </a:r>
          </a:p>
          <a:p>
            <a:pPr lvl="1"/>
            <a:r>
              <a:rPr lang="en-US" dirty="0" smtClean="0"/>
              <a:t>What</a:t>
            </a:r>
            <a:r>
              <a:rPr lang="en-US" baseline="0" dirty="0" smtClean="0"/>
              <a:t> is negligence?</a:t>
            </a:r>
          </a:p>
          <a:p>
            <a:pPr lvl="1"/>
            <a:r>
              <a:rPr lang="en-US" baseline="0" dirty="0" smtClean="0"/>
              <a:t>What are the elements of negligence?</a:t>
            </a:r>
          </a:p>
          <a:p>
            <a:pPr lvl="1"/>
            <a:r>
              <a:rPr lang="en-US" baseline="0" dirty="0" smtClean="0"/>
              <a:t>What are the major defenses to negligence?</a:t>
            </a:r>
          </a:p>
          <a:p>
            <a:pPr lvl="1"/>
            <a:r>
              <a:rPr lang="en-US" baseline="0" dirty="0" smtClean="0"/>
              <a:t>What is strict liability?</a:t>
            </a:r>
            <a:endParaRPr lang="en-US" dirty="0"/>
          </a:p>
        </p:txBody>
      </p:sp>
    </p:spTree>
    <p:extLst>
      <p:ext uri="{BB962C8B-B14F-4D97-AF65-F5344CB8AC3E}">
        <p14:creationId xmlns:p14="http://schemas.microsoft.com/office/powerpoint/2010/main" val="4074963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2</a:t>
            </a:fld>
            <a:endParaRPr lang="en-US" dirty="0"/>
          </a:p>
        </p:txBody>
      </p:sp>
      <p:sp>
        <p:nvSpPr>
          <p:cNvPr id="4" name="Content Placeholder 3"/>
          <p:cNvSpPr>
            <a:spLocks noGrp="1"/>
          </p:cNvSpPr>
          <p:nvPr>
            <p:ph idx="4294967295"/>
          </p:nvPr>
        </p:nvSpPr>
        <p:spPr>
          <a:xfrm>
            <a:off x="762000" y="1219200"/>
            <a:ext cx="8382000" cy="5486400"/>
          </a:xfrm>
        </p:spPr>
        <p:txBody>
          <a:bodyPr/>
          <a:lstStyle/>
          <a:p>
            <a:r>
              <a:rPr lang="en-US" baseline="0" dirty="0" smtClean="0"/>
              <a:t>Differences between Criminal Law &amp; Tort Law</a:t>
            </a:r>
          </a:p>
          <a:p>
            <a:pPr lvl="1"/>
            <a:r>
              <a:rPr lang="en-US" dirty="0" smtClean="0"/>
              <a:t>Crime</a:t>
            </a:r>
          </a:p>
          <a:p>
            <a:pPr lvl="2"/>
            <a:r>
              <a:rPr lang="en-US" dirty="0" smtClean="0"/>
              <a:t>Act</a:t>
            </a:r>
            <a:r>
              <a:rPr lang="en-US" baseline="0" dirty="0" smtClean="0"/>
              <a:t> committed against the public at large</a:t>
            </a:r>
          </a:p>
          <a:p>
            <a:pPr lvl="3"/>
            <a:r>
              <a:rPr lang="en-US" baseline="0" dirty="0" smtClean="0"/>
              <a:t>From speeding to murder</a:t>
            </a:r>
          </a:p>
          <a:p>
            <a:pPr lvl="3"/>
            <a:r>
              <a:rPr lang="en-US" baseline="0" dirty="0" smtClean="0"/>
              <a:t>Is a criminal act</a:t>
            </a:r>
            <a:endParaRPr lang="en-US" dirty="0" smtClean="0"/>
          </a:p>
          <a:p>
            <a:pPr lvl="1"/>
            <a:r>
              <a:rPr lang="en-US" dirty="0" smtClean="0"/>
              <a:t>Tort</a:t>
            </a:r>
          </a:p>
          <a:p>
            <a:pPr lvl="2"/>
            <a:r>
              <a:rPr lang="en-US" dirty="0" smtClean="0"/>
              <a:t>Act committed</a:t>
            </a:r>
            <a:r>
              <a:rPr lang="en-US" baseline="0" dirty="0" smtClean="0"/>
              <a:t> by one to another</a:t>
            </a:r>
          </a:p>
          <a:p>
            <a:pPr lvl="3"/>
            <a:r>
              <a:rPr lang="en-US" baseline="0" dirty="0" smtClean="0"/>
              <a:t>Is civil – never criminal or based on a contract</a:t>
            </a:r>
          </a:p>
          <a:p>
            <a:pPr lvl="3"/>
            <a:r>
              <a:rPr lang="en-US" baseline="0" dirty="0" smtClean="0"/>
              <a:t>Usually involves money or awarded damages</a:t>
            </a:r>
          </a:p>
          <a:p>
            <a:pPr marL="914400" lvl="2" indent="0">
              <a:buNone/>
            </a:pPr>
            <a:endParaRPr lang="en-US" dirty="0" smtClean="0"/>
          </a:p>
        </p:txBody>
      </p:sp>
    </p:spTree>
    <p:extLst>
      <p:ext uri="{BB962C8B-B14F-4D97-AF65-F5344CB8AC3E}">
        <p14:creationId xmlns:p14="http://schemas.microsoft.com/office/powerpoint/2010/main" val="4163131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3</a:t>
            </a:fld>
            <a:endParaRPr lang="en-US"/>
          </a:p>
        </p:txBody>
      </p:sp>
      <p:sp>
        <p:nvSpPr>
          <p:cNvPr id="3" name="Text Placeholder 2"/>
          <p:cNvSpPr>
            <a:spLocks noGrp="1"/>
          </p:cNvSpPr>
          <p:nvPr>
            <p:ph type="body" idx="4294967295"/>
          </p:nvPr>
        </p:nvSpPr>
        <p:spPr/>
        <p:txBody>
          <a:bodyPr>
            <a:normAutofit/>
          </a:bodyPr>
          <a:lstStyle/>
          <a:p>
            <a:r>
              <a:rPr lang="en-US" dirty="0" smtClean="0"/>
              <a:t>Intentional Torts</a:t>
            </a:r>
          </a:p>
          <a:p>
            <a:pPr lvl="1"/>
            <a:r>
              <a:rPr lang="en-US" dirty="0" smtClean="0"/>
              <a:t>Occurs when a person knows or desires the consequences of his actions</a:t>
            </a:r>
          </a:p>
          <a:p>
            <a:pPr lvl="2"/>
            <a:r>
              <a:rPr lang="en-US" dirty="0" smtClean="0"/>
              <a:t>In criminal</a:t>
            </a:r>
            <a:r>
              <a:rPr lang="en-US" baseline="0" dirty="0" smtClean="0"/>
              <a:t> law wrongdoings are calling crimes</a:t>
            </a:r>
          </a:p>
          <a:p>
            <a:pPr lvl="2"/>
            <a:r>
              <a:rPr lang="en-US" baseline="0" dirty="0" smtClean="0"/>
              <a:t>In civil law wrongdoings are called torts</a:t>
            </a:r>
          </a:p>
          <a:p>
            <a:pPr lvl="1"/>
            <a:endParaRPr lang="en-US" dirty="0" smtClean="0"/>
          </a:p>
          <a:p>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191000"/>
            <a:ext cx="730567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8470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980" y="1143000"/>
            <a:ext cx="8317907"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827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5</a:t>
            </a:fld>
            <a:endParaRPr lang="en-US"/>
          </a:p>
        </p:txBody>
      </p:sp>
      <p:sp>
        <p:nvSpPr>
          <p:cNvPr id="3" name="Text Placeholder 2"/>
          <p:cNvSpPr>
            <a:spLocks noGrp="1"/>
          </p:cNvSpPr>
          <p:nvPr>
            <p:ph type="body" idx="4294967295"/>
          </p:nvPr>
        </p:nvSpPr>
        <p:spPr/>
        <p:txBody>
          <a:bodyPr>
            <a:normAutofit/>
          </a:bodyPr>
          <a:lstStyle/>
          <a:p>
            <a:pPr lvl="1"/>
            <a:r>
              <a:rPr lang="en-US" dirty="0" smtClean="0"/>
              <a:t>Assault and Battery</a:t>
            </a:r>
          </a:p>
          <a:p>
            <a:pPr lvl="2"/>
            <a:r>
              <a:rPr lang="en-US" dirty="0" smtClean="0"/>
              <a:t>Two separate</a:t>
            </a:r>
            <a:r>
              <a:rPr lang="en-US" baseline="0" dirty="0" smtClean="0"/>
              <a:t> torts – the threat and the action</a:t>
            </a:r>
          </a:p>
          <a:p>
            <a:pPr lvl="2"/>
            <a:r>
              <a:rPr lang="en-US" baseline="0" dirty="0" smtClean="0"/>
              <a:t>Difference between the crime and the tort</a:t>
            </a:r>
            <a:endParaRPr lang="en-US" dirty="0" smtClean="0"/>
          </a:p>
          <a:p>
            <a:pPr lvl="1"/>
            <a:endParaRPr lang="en-US" dirty="0" smtClean="0"/>
          </a:p>
        </p:txBody>
      </p:sp>
      <p:pic>
        <p:nvPicPr>
          <p:cNvPr id="1026" name="Picture 2" descr="http://images.ucomics.com/comics/tas/2013/tas131226.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743198"/>
            <a:ext cx="3429000" cy="4080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2055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6</a:t>
            </a:fld>
            <a:endParaRPr lang="en-US"/>
          </a:p>
        </p:txBody>
      </p:sp>
      <p:sp>
        <p:nvSpPr>
          <p:cNvPr id="3" name="Text Placeholder 2"/>
          <p:cNvSpPr>
            <a:spLocks noGrp="1"/>
          </p:cNvSpPr>
          <p:nvPr>
            <p:ph type="body" idx="4294967295"/>
          </p:nvPr>
        </p:nvSpPr>
        <p:spPr/>
        <p:txBody>
          <a:bodyPr/>
          <a:lstStyle/>
          <a:p>
            <a:pPr lvl="1"/>
            <a:r>
              <a:rPr lang="en-US" dirty="0" smtClean="0"/>
              <a:t>Trespass</a:t>
            </a:r>
          </a:p>
          <a:p>
            <a:pPr lvl="2"/>
            <a:r>
              <a:rPr lang="en-US" dirty="0" smtClean="0"/>
              <a:t>Is the wrongful damage to or interference with the property</a:t>
            </a:r>
            <a:r>
              <a:rPr lang="en-US" baseline="0" dirty="0" smtClean="0"/>
              <a:t> of another.</a:t>
            </a:r>
          </a:p>
          <a:p>
            <a:pPr lvl="3"/>
            <a:r>
              <a:rPr lang="en-US" dirty="0" smtClean="0"/>
              <a:t>Personal and</a:t>
            </a:r>
            <a:r>
              <a:rPr lang="en-US" baseline="0" dirty="0" smtClean="0"/>
              <a:t> Real Property</a:t>
            </a:r>
            <a:endParaRPr lang="en-US" dirty="0" smtClean="0"/>
          </a:p>
          <a:p>
            <a:pPr lvl="1"/>
            <a:endParaRPr lang="en-US" dirty="0" smtClean="0"/>
          </a:p>
          <a:p>
            <a:pPr lvl="1"/>
            <a:r>
              <a:rPr lang="en-US" dirty="0" smtClean="0"/>
              <a:t>Nuisance</a:t>
            </a:r>
          </a:p>
          <a:p>
            <a:pPr lvl="2"/>
            <a:r>
              <a:rPr lang="en-US" dirty="0" smtClean="0"/>
              <a:t>Anything</a:t>
            </a:r>
            <a:r>
              <a:rPr lang="en-US" baseline="0" dirty="0" smtClean="0"/>
              <a:t> that interferes with the enjoyment of life or property</a:t>
            </a:r>
            <a:endParaRPr lang="en-US" dirty="0"/>
          </a:p>
        </p:txBody>
      </p:sp>
      <p:sp>
        <p:nvSpPr>
          <p:cNvPr id="4" name="AutoShape 2" descr="Inline image 1"/>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nline image 1"/>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6" descr="http://weknowmemes.com/wp-content/uploads/2013/04/does-that-make-norman-a-dickhead.jp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6770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7</a:t>
            </a:fld>
            <a:endParaRPr lang="en-US"/>
          </a:p>
        </p:txBody>
      </p:sp>
      <p:sp>
        <p:nvSpPr>
          <p:cNvPr id="3" name="Text Placeholder 2"/>
          <p:cNvSpPr>
            <a:spLocks noGrp="1"/>
          </p:cNvSpPr>
          <p:nvPr>
            <p:ph type="body" idx="4294967295"/>
          </p:nvPr>
        </p:nvSpPr>
        <p:spPr/>
        <p:txBody>
          <a:bodyPr/>
          <a:lstStyle/>
          <a:p>
            <a:pPr lvl="1"/>
            <a:r>
              <a:rPr lang="en-US" dirty="0" smtClean="0"/>
              <a:t>False Imprisonment</a:t>
            </a:r>
          </a:p>
          <a:p>
            <a:pPr lvl="2"/>
            <a:r>
              <a:rPr lang="en-US" dirty="0" smtClean="0"/>
              <a:t>Law</a:t>
            </a:r>
            <a:r>
              <a:rPr lang="en-US" baseline="0" dirty="0" smtClean="0"/>
              <a:t> enforcement must have probable cause or a warrant to arrest someone</a:t>
            </a:r>
          </a:p>
          <a:p>
            <a:pPr lvl="3"/>
            <a:r>
              <a:rPr lang="en-US" b="1" dirty="0" smtClean="0"/>
              <a:t>Shoplifting</a:t>
            </a:r>
            <a:r>
              <a:rPr lang="en-US" b="0" baseline="0" dirty="0" smtClean="0"/>
              <a:t> determining “reasonable” can be difficult</a:t>
            </a:r>
            <a:endParaRPr lang="en-US" b="1" dirty="0" smtClean="0"/>
          </a:p>
          <a:p>
            <a:pPr lvl="1"/>
            <a:endParaRPr lang="en-US" dirty="0" smtClean="0"/>
          </a:p>
          <a:p>
            <a:pPr lvl="1"/>
            <a:r>
              <a:rPr lang="en-US" dirty="0" smtClean="0"/>
              <a:t>Defamation</a:t>
            </a:r>
          </a:p>
          <a:p>
            <a:pPr lvl="2"/>
            <a:r>
              <a:rPr lang="en-US" dirty="0" smtClean="0"/>
              <a:t>The act of injuring another’s reputation by making false statements</a:t>
            </a:r>
          </a:p>
          <a:p>
            <a:pPr lvl="3"/>
            <a:r>
              <a:rPr lang="en-US" dirty="0" smtClean="0"/>
              <a:t>Libel and Slander</a:t>
            </a:r>
          </a:p>
          <a:p>
            <a:pPr lvl="1"/>
            <a:endParaRPr lang="en-US" dirty="0" smtClean="0"/>
          </a:p>
        </p:txBody>
      </p:sp>
      <p:pic>
        <p:nvPicPr>
          <p:cNvPr id="3074" name="Picture 2" descr="http://t1.gstatic.com/images?q=tbn:ANd9GcSgQn3lMuI5qlADW3qkc2gpfcocBYORDzPtzNj1GsEJf1wgYY_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2341" y="4462742"/>
            <a:ext cx="1905000" cy="2390776"/>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t3.gstatic.com/images?q=tbn:ANd9GcTUtRJFoWMiIzXlV5OJMIUO49v1ofrBRnoE2uLXnpHhYcF3x4d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1000" y="4767542"/>
            <a:ext cx="2562225" cy="1781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69744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t>8</a:t>
            </a:fld>
            <a:endParaRPr lang="en-US"/>
          </a:p>
        </p:txBody>
      </p:sp>
      <p:sp>
        <p:nvSpPr>
          <p:cNvPr id="3" name="Text Placeholder 2"/>
          <p:cNvSpPr>
            <a:spLocks noGrp="1"/>
          </p:cNvSpPr>
          <p:nvPr>
            <p:ph type="body" idx="4294967295"/>
          </p:nvPr>
        </p:nvSpPr>
        <p:spPr/>
        <p:txBody>
          <a:bodyPr/>
          <a:lstStyle/>
          <a:p>
            <a:pPr lvl="1"/>
            <a:r>
              <a:rPr lang="en-US" dirty="0" smtClean="0"/>
              <a:t>Invasion of Privacy</a:t>
            </a:r>
          </a:p>
          <a:p>
            <a:pPr lvl="2"/>
            <a:r>
              <a:rPr lang="en-US" dirty="0" smtClean="0"/>
              <a:t>Is the interfering</a:t>
            </a:r>
            <a:r>
              <a:rPr lang="en-US" baseline="0" dirty="0" smtClean="0"/>
              <a:t> with a person’s right to be left alone.</a:t>
            </a:r>
          </a:p>
          <a:p>
            <a:pPr lvl="3"/>
            <a:r>
              <a:rPr lang="en-US" dirty="0" smtClean="0"/>
              <a:t>Includes the right to</a:t>
            </a:r>
            <a:r>
              <a:rPr lang="en-US" baseline="0" dirty="0" smtClean="0"/>
              <a:t> be free from unwanted publicity and interference with private matters.</a:t>
            </a:r>
          </a:p>
          <a:p>
            <a:pPr lvl="3"/>
            <a:endParaRPr lang="en-US" baseline="0" dirty="0" smtClean="0"/>
          </a:p>
          <a:p>
            <a:pPr lvl="3"/>
            <a:r>
              <a:rPr lang="en-US" baseline="0" dirty="0" smtClean="0"/>
              <a:t>Tort in most states</a:t>
            </a:r>
          </a:p>
          <a:p>
            <a:pPr lvl="4"/>
            <a:r>
              <a:rPr lang="en-US" baseline="0" dirty="0" smtClean="0"/>
              <a:t>NY has statutes</a:t>
            </a:r>
          </a:p>
          <a:p>
            <a:pPr lvl="4"/>
            <a:r>
              <a:rPr lang="en-US" baseline="0" dirty="0" smtClean="0"/>
              <a:t>CA amended its constitution</a:t>
            </a:r>
          </a:p>
          <a:p>
            <a:pPr lvl="3"/>
            <a:r>
              <a:rPr lang="en-US" dirty="0" smtClean="0"/>
              <a:t>Federal Privacy Act – 1974</a:t>
            </a:r>
          </a:p>
          <a:p>
            <a:pPr lvl="3"/>
            <a:r>
              <a:rPr lang="en-US" dirty="0" smtClean="0"/>
              <a:t>Fair Credit</a:t>
            </a:r>
            <a:r>
              <a:rPr lang="en-US" baseline="0" dirty="0" smtClean="0"/>
              <a:t> Reporting Act</a:t>
            </a:r>
          </a:p>
          <a:p>
            <a:pPr lvl="3"/>
            <a:r>
              <a:rPr lang="en-US" baseline="0" dirty="0" smtClean="0"/>
              <a:t>Right to Financial Privacy Act</a:t>
            </a:r>
            <a:endParaRPr lang="en-US" dirty="0"/>
          </a:p>
        </p:txBody>
      </p:sp>
    </p:spTree>
    <p:extLst>
      <p:ext uri="{BB962C8B-B14F-4D97-AF65-F5344CB8AC3E}">
        <p14:creationId xmlns:p14="http://schemas.microsoft.com/office/powerpoint/2010/main" val="26860262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3D7BD94-3FEE-4679-85B3-156BC4CAF76D}" type="slidenum">
              <a:rPr lang="en-US" smtClean="0"/>
              <a:pPr/>
              <a:t>9</a:t>
            </a:fld>
            <a:endParaRPr lang="en-US" dirty="0"/>
          </a:p>
        </p:txBody>
      </p:sp>
      <p:sp>
        <p:nvSpPr>
          <p:cNvPr id="3" name="Content Placeholder 2"/>
          <p:cNvSpPr>
            <a:spLocks noGrp="1"/>
          </p:cNvSpPr>
          <p:nvPr>
            <p:ph idx="4294967295"/>
          </p:nvPr>
        </p:nvSpPr>
        <p:spPr>
          <a:xfrm>
            <a:off x="762000" y="1219200"/>
            <a:ext cx="8382000" cy="5486400"/>
          </a:xfrm>
        </p:spPr>
        <p:txBody>
          <a:bodyPr/>
          <a:lstStyle/>
          <a:p>
            <a:r>
              <a:rPr lang="en-US" dirty="0" smtClean="0"/>
              <a:t>Reviewing What You</a:t>
            </a:r>
            <a:r>
              <a:rPr lang="en-US" baseline="0" dirty="0" smtClean="0"/>
              <a:t> Learned</a:t>
            </a:r>
          </a:p>
          <a:p>
            <a:pPr lvl="1"/>
            <a:r>
              <a:rPr lang="en-US" dirty="0" smtClean="0"/>
              <a:t>What</a:t>
            </a:r>
            <a:r>
              <a:rPr lang="en-US" baseline="0" dirty="0" smtClean="0"/>
              <a:t> is the difference between a crime and a tort?</a:t>
            </a:r>
          </a:p>
          <a:p>
            <a:pPr lvl="1"/>
            <a:r>
              <a:rPr lang="en-US" baseline="0" dirty="0" smtClean="0"/>
              <a:t>What concept is at the heart of tort law?</a:t>
            </a:r>
          </a:p>
          <a:p>
            <a:pPr lvl="1"/>
            <a:r>
              <a:rPr lang="en-US" baseline="0" dirty="0" smtClean="0"/>
              <a:t>How can a tort be committed?</a:t>
            </a:r>
          </a:p>
          <a:p>
            <a:pPr lvl="1"/>
            <a:r>
              <a:rPr lang="en-US" baseline="0" dirty="0" smtClean="0"/>
              <a:t>What are the most common intentional torts?</a:t>
            </a:r>
            <a:endParaRPr lang="en-US" dirty="0"/>
          </a:p>
        </p:txBody>
      </p:sp>
    </p:spTree>
    <p:extLst>
      <p:ext uri="{BB962C8B-B14F-4D97-AF65-F5344CB8AC3E}">
        <p14:creationId xmlns:p14="http://schemas.microsoft.com/office/powerpoint/2010/main" val="40749631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ent">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 Business Law Master Slides</Template>
  <TotalTime>18956</TotalTime>
  <Words>1636</Words>
  <Application>Microsoft Office PowerPoint</Application>
  <PresentationFormat>On-screen Show (4:3)</PresentationFormat>
  <Paragraphs>240</Paragraphs>
  <Slides>18</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Wingdings</vt:lpstr>
      <vt:lpstr>Content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dc:creator>
  <cp:lastModifiedBy>Scott Hingle</cp:lastModifiedBy>
  <cp:revision>51</cp:revision>
  <cp:lastPrinted>2016-01-25T14:26:23Z</cp:lastPrinted>
  <dcterms:created xsi:type="dcterms:W3CDTF">2012-07-08T12:52:54Z</dcterms:created>
  <dcterms:modified xsi:type="dcterms:W3CDTF">2018-03-06T14:13:10Z</dcterms:modified>
</cp:coreProperties>
</file>