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sldIdLst>
    <p:sldId id="257" r:id="rId2"/>
    <p:sldId id="258" r:id="rId3"/>
    <p:sldId id="263" r:id="rId4"/>
    <p:sldId id="264" r:id="rId5"/>
    <p:sldId id="268" r:id="rId6"/>
    <p:sldId id="265" r:id="rId7"/>
    <p:sldId id="270" r:id="rId8"/>
    <p:sldId id="272" r:id="rId9"/>
    <p:sldId id="261" r:id="rId10"/>
    <p:sldId id="260" r:id="rId11"/>
    <p:sldId id="259" r:id="rId12"/>
    <p:sldId id="274" r:id="rId13"/>
    <p:sldId id="276" r:id="rId14"/>
    <p:sldId id="266" r:id="rId15"/>
    <p:sldId id="278" r:id="rId16"/>
    <p:sldId id="267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79806" autoAdjust="0"/>
  </p:normalViewPr>
  <p:slideViewPr>
    <p:cSldViewPr>
      <p:cViewPr varScale="1">
        <p:scale>
          <a:sx n="73" d="100"/>
          <a:sy n="73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2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1FF-BFCD-4E6A-A862-B800D9001026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1BA8-EFEC-4CEE-9059-7DABBE7C0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8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Unconditional acceptance</a:t>
            </a:r>
            <a:endParaRPr lang="en-US" b="0" dirty="0" smtClean="0"/>
          </a:p>
          <a:p>
            <a:r>
              <a:rPr lang="en-US" b="0" dirty="0" smtClean="0"/>
              <a:t>Not accepted upon conditions</a:t>
            </a:r>
            <a:r>
              <a:rPr lang="en-US" b="0" baseline="0" dirty="0" smtClean="0"/>
              <a:t> that change the contract. Any changes to the offer means that it was not really accepted.</a:t>
            </a:r>
          </a:p>
          <a:p>
            <a:r>
              <a:rPr lang="en-US" b="0" baseline="0" dirty="0" smtClean="0"/>
              <a:t>The </a:t>
            </a:r>
            <a:r>
              <a:rPr lang="en-US" b="0" baseline="0" dirty="0" err="1" smtClean="0"/>
              <a:t>offerer</a:t>
            </a:r>
            <a:r>
              <a:rPr lang="en-US" b="0" baseline="0" dirty="0" smtClean="0"/>
              <a:t> is not obligated to go along with the counter offer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Read Example 6 page 117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Sellers and buyers go back and forth until a price is agreed upon and then a contract is written to reflect the negotiated price.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mirror image rule is when each party writes the same condition in their respective offer and acceptance.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Use the house example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If the parties don’t agree on the sales price, the contract is never a valid contract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B2B conditions</a:t>
            </a:r>
          </a:p>
          <a:p>
            <a:r>
              <a:rPr lang="en-US" b="0" baseline="0" dirty="0" smtClean="0"/>
              <a:t> 1. the new or different terms do not make a material or crucial difference to the nature of the contract</a:t>
            </a:r>
          </a:p>
          <a:p>
            <a:r>
              <a:rPr lang="en-US" b="0" baseline="0" dirty="0" smtClean="0"/>
              <a:t> 2. the </a:t>
            </a:r>
            <a:r>
              <a:rPr lang="en-US" b="0" baseline="0" dirty="0" err="1" smtClean="0"/>
              <a:t>offeror</a:t>
            </a:r>
            <a:r>
              <a:rPr lang="en-US" b="0" baseline="0" dirty="0" smtClean="0"/>
              <a:t> does not object to the new or different terms within a reasonable time</a:t>
            </a:r>
          </a:p>
          <a:p>
            <a:r>
              <a:rPr lang="en-US" b="0" baseline="0" dirty="0" smtClean="0"/>
              <a:t> 3. The original offer did not expressly limit acceptance to the terms of the original offer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7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 at which an acceptance takes place is important because that is when</a:t>
            </a:r>
            <a:r>
              <a:rPr lang="en-US" baseline="0" dirty="0" smtClean="0"/>
              <a:t> the contract comes into existence. </a:t>
            </a:r>
          </a:p>
          <a:p>
            <a:r>
              <a:rPr lang="en-US" baseline="0" dirty="0" smtClean="0"/>
              <a:t>When dealing face to face or over the phone, it is not a problem. One party speaks and the other listens and communicates the offer or the acceptance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Acceptance by mail over long distances a contract comes into existence when it is sent</a:t>
            </a:r>
          </a:p>
          <a:p>
            <a:endParaRPr lang="en-US" dirty="0" smtClean="0"/>
          </a:p>
          <a:p>
            <a:r>
              <a:rPr lang="en-US" dirty="0" smtClean="0"/>
              <a:t>Common</a:t>
            </a:r>
            <a:r>
              <a:rPr lang="en-US" baseline="0" dirty="0" smtClean="0"/>
              <a:t> law also states that an acceptance is implied when the </a:t>
            </a:r>
            <a:r>
              <a:rPr lang="en-US" baseline="0" dirty="0" err="1" smtClean="0"/>
              <a:t>offeree</a:t>
            </a:r>
            <a:r>
              <a:rPr lang="en-US" baseline="0" dirty="0" smtClean="0"/>
              <a:t> accepts by the same or a faster mean than used by the </a:t>
            </a:r>
            <a:r>
              <a:rPr lang="en-US" baseline="0" dirty="0" err="1" smtClean="0"/>
              <a:t>offeror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Limits = the </a:t>
            </a:r>
            <a:r>
              <a:rPr lang="en-US" baseline="0" dirty="0" err="1" smtClean="0"/>
              <a:t>offeror</a:t>
            </a:r>
            <a:r>
              <a:rPr lang="en-US" baseline="0" dirty="0" smtClean="0"/>
              <a:t> can specify the time by which the acceptance must be received to be effective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Read Example 7 on page 119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Revocation</a:t>
            </a:r>
            <a:r>
              <a:rPr lang="en-US" dirty="0" smtClean="0"/>
              <a:t> is when</a:t>
            </a:r>
            <a:r>
              <a:rPr lang="en-US" baseline="0" dirty="0" smtClean="0"/>
              <a:t> the offer is taken back by the </a:t>
            </a:r>
            <a:r>
              <a:rPr lang="en-US" baseline="0" dirty="0" err="1" smtClean="0"/>
              <a:t>offeror</a:t>
            </a:r>
            <a:endParaRPr lang="en-US" baseline="0" dirty="0" smtClean="0"/>
          </a:p>
          <a:p>
            <a:r>
              <a:rPr lang="en-US" baseline="0" dirty="0" smtClean="0"/>
              <a:t>  Two conditions:</a:t>
            </a:r>
          </a:p>
          <a:p>
            <a:r>
              <a:rPr lang="en-US" baseline="0" dirty="0" smtClean="0"/>
              <a:t>     Can be revoked any time before acceptance</a:t>
            </a:r>
          </a:p>
          <a:p>
            <a:r>
              <a:rPr lang="en-US" baseline="0" dirty="0" smtClean="0"/>
              <a:t>     Become effective upon communication to the </a:t>
            </a:r>
            <a:r>
              <a:rPr lang="en-US" baseline="0" dirty="0" err="1" smtClean="0"/>
              <a:t>offeree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Read Example 8 page 120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Rejection</a:t>
            </a:r>
            <a:r>
              <a:rPr lang="en-US" baseline="0" dirty="0" smtClean="0"/>
              <a:t> is when the offer is rejected by the </a:t>
            </a:r>
            <a:r>
              <a:rPr lang="en-US" baseline="0" dirty="0" err="1" smtClean="0"/>
              <a:t>offeree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Read Example 9 on page 120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Counteroffer</a:t>
            </a:r>
            <a:r>
              <a:rPr lang="en-US" b="0" baseline="0" dirty="0" smtClean="0"/>
              <a:t> is when the </a:t>
            </a:r>
            <a:r>
              <a:rPr lang="en-US" b="0" baseline="0" dirty="0" err="1" smtClean="0"/>
              <a:t>offeror</a:t>
            </a:r>
            <a:r>
              <a:rPr lang="en-US" b="0" baseline="0" dirty="0" smtClean="0"/>
              <a:t> and the </a:t>
            </a:r>
            <a:r>
              <a:rPr lang="en-US" b="0" baseline="0" dirty="0" err="1" smtClean="0"/>
              <a:t>offeree</a:t>
            </a:r>
            <a:r>
              <a:rPr lang="en-US" b="0" baseline="0" dirty="0" smtClean="0"/>
              <a:t> haggle back and forth on conditions of the contract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Expiration of Time </a:t>
            </a:r>
            <a:r>
              <a:rPr lang="en-US" b="0" baseline="0" dirty="0" smtClean="0"/>
              <a:t>is when the </a:t>
            </a:r>
            <a:r>
              <a:rPr lang="en-US" b="0" baseline="0" dirty="0" err="1" smtClean="0"/>
              <a:t>offeror</a:t>
            </a:r>
            <a:r>
              <a:rPr lang="en-US" b="0" baseline="0" dirty="0" smtClean="0"/>
              <a:t> sets a time limit for the acceptance of the offer. </a:t>
            </a:r>
          </a:p>
          <a:p>
            <a:r>
              <a:rPr lang="en-US" b="0" baseline="0" dirty="0" smtClean="0"/>
              <a:t>     Option contract is when the </a:t>
            </a:r>
            <a:r>
              <a:rPr lang="en-US" b="0" baseline="0" dirty="0" err="1" smtClean="0"/>
              <a:t>offeree</a:t>
            </a:r>
            <a:r>
              <a:rPr lang="en-US" b="0" baseline="0" dirty="0" smtClean="0"/>
              <a:t> pays the </a:t>
            </a:r>
            <a:r>
              <a:rPr lang="en-US" b="0" baseline="0" dirty="0" err="1" smtClean="0"/>
              <a:t>offeror</a:t>
            </a:r>
            <a:r>
              <a:rPr lang="en-US" b="0" baseline="0" dirty="0" smtClean="0"/>
              <a:t> to hold the offer for an agreed period of time.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Option contract requires and absolute, unconditional, unqualified acceptance exactly according to the terms of the option.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Death or Insanity </a:t>
            </a:r>
            <a:r>
              <a:rPr lang="en-US" b="0" baseline="0" dirty="0" smtClean="0"/>
              <a:t>is when the </a:t>
            </a:r>
            <a:r>
              <a:rPr lang="en-US" b="0" baseline="0" dirty="0" err="1" smtClean="0"/>
              <a:t>offeror</a:t>
            </a:r>
            <a:r>
              <a:rPr lang="en-US" b="0" baseline="0" dirty="0" smtClean="0"/>
              <a:t> dies or becomes insane before acceptance of offer occurs</a:t>
            </a:r>
          </a:p>
          <a:p>
            <a:r>
              <a:rPr lang="en-US" b="0" baseline="0" dirty="0" smtClean="0"/>
              <a:t>Death may end an offer but does not end a contract, unless it is for personal services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past, courts asked whether the parties to a contract exchanged thing of equal value.</a:t>
            </a:r>
          </a:p>
          <a:p>
            <a:endParaRPr lang="en-US" dirty="0" smtClean="0"/>
          </a:p>
          <a:p>
            <a:r>
              <a:rPr lang="en-US" dirty="0" smtClean="0"/>
              <a:t>This was called the equity theory of contract law.</a:t>
            </a:r>
          </a:p>
          <a:p>
            <a:endParaRPr lang="en-US" dirty="0" smtClean="0"/>
          </a:p>
          <a:p>
            <a:r>
              <a:rPr lang="en-US" dirty="0" smtClean="0"/>
              <a:t>Industrial</a:t>
            </a:r>
            <a:r>
              <a:rPr lang="en-US" baseline="0" dirty="0" smtClean="0"/>
              <a:t> capitalism and the need to support a profit-making system forced the courts to shift their focus.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the courts whether the parties had agreed to the terms of the contract – called the will theory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each party agreed to the contract on their own free will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courts no longer asked if the contract was fair, but rather “did they really agree to these terms?”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Gradually, this approach led to a search for certain fixed elements to contracts.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these elements existed, the courts would hold that the contract existed, which led to the formalist theory. That theory relied on the form of the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OFFER</a:t>
            </a:r>
            <a:r>
              <a:rPr lang="en-US" b="0" dirty="0" smtClean="0"/>
              <a:t> is</a:t>
            </a:r>
            <a:r>
              <a:rPr lang="en-US" b="0" baseline="0" dirty="0" smtClean="0"/>
              <a:t> a proposal by one party to another intended to create a legally binding agreement</a:t>
            </a:r>
          </a:p>
          <a:p>
            <a:r>
              <a:rPr lang="en-US" b="1" baseline="0" dirty="0" smtClean="0"/>
              <a:t>ACCEPTANCE</a:t>
            </a:r>
            <a:r>
              <a:rPr lang="en-US" b="0" baseline="0" dirty="0" smtClean="0"/>
              <a:t> is the second party’s unqualified willingness to go along with the first party’s  proposal</a:t>
            </a:r>
          </a:p>
          <a:p>
            <a:r>
              <a:rPr lang="en-US" b="1" baseline="0" dirty="0" smtClean="0"/>
              <a:t>GENUINE AGREEMENT</a:t>
            </a:r>
            <a:r>
              <a:rPr lang="en-US" b="0" baseline="0" dirty="0" smtClean="0"/>
              <a:t> is when a valid offer is met by a valid acceptance</a:t>
            </a:r>
          </a:p>
          <a:p>
            <a:r>
              <a:rPr lang="en-US" b="1" baseline="0" dirty="0" smtClean="0"/>
              <a:t>CONSIDERATION</a:t>
            </a:r>
            <a:r>
              <a:rPr lang="en-US" b="0" baseline="0" dirty="0" smtClean="0"/>
              <a:t> the exchange of things of value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If A signs a contract to buy a car from B for $5,000, A's consideration is the $5,000, and B's consideration is the car.</a:t>
            </a:r>
          </a:p>
          <a:p>
            <a:r>
              <a:rPr lang="en-US" b="1" baseline="0" dirty="0" smtClean="0"/>
              <a:t>CAPACITY</a:t>
            </a:r>
            <a:r>
              <a:rPr lang="en-US" b="0" baseline="0" dirty="0" smtClean="0"/>
              <a:t> is the legal ability to enter a contract – usually assumed that  anyone entering a contract has the capacity to do so, but can be disputed.</a:t>
            </a:r>
            <a:endParaRPr lang="en-US" b="1" baseline="0" dirty="0" smtClean="0"/>
          </a:p>
          <a:p>
            <a:r>
              <a:rPr lang="en-US" b="1" baseline="0" dirty="0" smtClean="0"/>
              <a:t>LEGALITY</a:t>
            </a:r>
            <a:r>
              <a:rPr lang="en-US" b="0" baseline="0" dirty="0" smtClean="0"/>
              <a:t> states that one cannot enter into a contract that commits an illegal act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Unenforceable contract – court</a:t>
            </a:r>
            <a:r>
              <a:rPr lang="en-US" baseline="0" dirty="0" smtClean="0"/>
              <a:t> will not uphold due to some law, like statute of limitations.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Waiting too long to bring a lawsuit my make the contract unenforceable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7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</a:t>
            </a:r>
            <a:r>
              <a:rPr lang="en-US" baseline="0" dirty="0" smtClean="0"/>
              <a:t> or Implied </a:t>
            </a:r>
          </a:p>
          <a:p>
            <a:r>
              <a:rPr lang="en-US" baseline="0" dirty="0" smtClean="0"/>
              <a:t>Read Example 1 page 111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BILATERAL</a:t>
            </a:r>
            <a:r>
              <a:rPr lang="en-US" b="0" dirty="0" smtClean="0"/>
              <a:t>  You offer to sell your old cell phone to a friend for</a:t>
            </a:r>
            <a:r>
              <a:rPr lang="en-US" b="0" baseline="0" dirty="0" smtClean="0"/>
              <a:t> $50. They verbally accept the offer by saying that they will buy it.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UNILATERAL</a:t>
            </a:r>
            <a:r>
              <a:rPr lang="en-US" b="0" baseline="0" dirty="0" smtClean="0"/>
              <a:t>  you offer to sell you old cell phone to your friend if they show up tomorrow with $50 before school starts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Lost pet reward posters are unilateral as well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six elements are the heart</a:t>
            </a:r>
            <a:r>
              <a:rPr lang="en-US" baseline="0" dirty="0" smtClean="0"/>
              <a:t> of contract law.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Understanding offer and acceptance is key before moving on to </a:t>
            </a:r>
            <a:r>
              <a:rPr lang="en-US" baseline="0" smtClean="0"/>
              <a:t>the others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</a:t>
            </a:r>
            <a:r>
              <a:rPr lang="en-US" baseline="0" dirty="0" smtClean="0"/>
              <a:t> be made with the intention of entering into a legal obligation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offer made in haste or as a joke would not meet this requirement</a:t>
            </a:r>
          </a:p>
          <a:p>
            <a:r>
              <a:rPr lang="en-US" baseline="0" dirty="0" smtClean="0"/>
              <a:t>    “give me five bucks and it’s yours”</a:t>
            </a:r>
          </a:p>
          <a:p>
            <a:r>
              <a:rPr lang="en-US" baseline="0" dirty="0" smtClean="0"/>
              <a:t>It may sound like an offer, but it is not enforceable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Sellers usually have a limited quantity of merchandise to sell and cannot fulfill all requests for products</a:t>
            </a:r>
          </a:p>
          <a:p>
            <a:r>
              <a:rPr lang="en-US" baseline="0" dirty="0" smtClean="0"/>
              <a:t>	advertisements are invitations to negotiate rather than offers</a:t>
            </a:r>
          </a:p>
          <a:p>
            <a:r>
              <a:rPr lang="en-US" baseline="0" dirty="0" smtClean="0"/>
              <a:t>	Also called invitations to deal, trade, or to make an offer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Read Example #3 page 114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“I would like to buy a Lava Lamp” was the offer</a:t>
            </a:r>
          </a:p>
          <a:p>
            <a:r>
              <a:rPr lang="en-US" baseline="0" dirty="0" smtClean="0"/>
              <a:t>The storeowner is free to accept or reject the offer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Definite</a:t>
            </a:r>
            <a:r>
              <a:rPr lang="en-US" b="1" baseline="0" dirty="0" smtClean="0"/>
              <a:t> and Clear</a:t>
            </a:r>
            <a:endParaRPr lang="en-US" b="1" dirty="0" smtClean="0"/>
          </a:p>
          <a:p>
            <a:r>
              <a:rPr lang="en-US" dirty="0" smtClean="0"/>
              <a:t>Read</a:t>
            </a:r>
            <a:r>
              <a:rPr lang="en-US" baseline="0" dirty="0" smtClean="0"/>
              <a:t> Example 4 page 115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 definite and certain – what is “reasonable”?</a:t>
            </a:r>
          </a:p>
          <a:p>
            <a:endParaRPr lang="en-US" baseline="0" dirty="0" smtClean="0"/>
          </a:p>
          <a:p>
            <a:r>
              <a:rPr lang="en-US" b="1" dirty="0" smtClean="0"/>
              <a:t>Communication to </a:t>
            </a:r>
            <a:r>
              <a:rPr lang="en-US" b="1" dirty="0" err="1" smtClean="0"/>
              <a:t>offeree</a:t>
            </a:r>
            <a:endParaRPr lang="en-US" b="0" dirty="0" smtClean="0"/>
          </a:p>
          <a:p>
            <a:r>
              <a:rPr lang="en-US" b="0" dirty="0" smtClean="0"/>
              <a:t>Read</a:t>
            </a:r>
            <a:r>
              <a:rPr lang="en-US" b="0" baseline="0" dirty="0" smtClean="0"/>
              <a:t> Example 5 page 116</a:t>
            </a:r>
          </a:p>
          <a:p>
            <a:endParaRPr lang="en-US" b="0" baseline="0" dirty="0" smtClean="0"/>
          </a:p>
          <a:p>
            <a:r>
              <a:rPr lang="en-US" b="0" dirty="0" smtClean="0"/>
              <a:t>Communication</a:t>
            </a:r>
            <a:r>
              <a:rPr lang="en-US" b="0" baseline="0" dirty="0" smtClean="0"/>
              <a:t> can be made by phone, letter, telegram, fax, email or any other method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1BA8-EFEC-4CEE-9059-7DABBE7C05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1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7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7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5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382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BD94-3FEE-4679-85B3-156BC4CAF7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evel 7"/>
          <p:cNvSpPr/>
          <p:nvPr/>
        </p:nvSpPr>
        <p:spPr>
          <a:xfrm>
            <a:off x="381000" y="152400"/>
            <a:ext cx="914400" cy="762000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48734" y="348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71735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Contracts Arise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348734" y="348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CHAPTER</a:t>
            </a:r>
          </a:p>
        </p:txBody>
      </p:sp>
      <p:sp>
        <p:nvSpPr>
          <p:cNvPr id="11" name="Bevel 10"/>
          <p:cNvSpPr/>
          <p:nvPr userDrawn="1"/>
        </p:nvSpPr>
        <p:spPr>
          <a:xfrm>
            <a:off x="381000" y="152400"/>
            <a:ext cx="914400" cy="762000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5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youtube.com/watch?v=oTmyrLb0rCk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0260" y="990600"/>
            <a:ext cx="2202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Contracts</a:t>
            </a:r>
            <a:endParaRPr lang="en-US" sz="4000" b="1" cap="none" spc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98486"/>
            <a:ext cx="29718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You Will Learn: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56" y="4499752"/>
            <a:ext cx="302774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Why</a:t>
            </a:r>
            <a:r>
              <a:rPr lang="en-US" sz="2400" b="1" baseline="0" dirty="0" smtClean="0">
                <a:solidFill>
                  <a:schemeClr val="bg1"/>
                </a:solidFill>
              </a:rPr>
              <a:t> It Is Important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identify a contract’s elements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identify valid, void, voidable and unenforceable contracts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distinguish between express and implied contracts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distinguish between oral and written contracts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402" y="4953000"/>
            <a:ext cx="786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Identifying a contract’s elements will help you manage your affairs in an intelligent and effective manner.</a:t>
            </a:r>
          </a:p>
        </p:txBody>
      </p:sp>
    </p:spTree>
    <p:extLst>
      <p:ext uri="{BB962C8B-B14F-4D97-AF65-F5344CB8AC3E}">
        <p14:creationId xmlns:p14="http://schemas.microsoft.com/office/powerpoint/2010/main" val="15925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0260" y="990600"/>
            <a:ext cx="47692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Offer and Acceptance</a:t>
            </a:r>
            <a:endParaRPr lang="en-US" sz="4000" b="1" cap="none" spc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98486"/>
            <a:ext cx="29718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You Will Learn: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143" y="5177135"/>
            <a:ext cx="302774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Why</a:t>
            </a:r>
            <a:r>
              <a:rPr lang="en-US" sz="2400" b="1" baseline="0" dirty="0" smtClean="0">
                <a:solidFill>
                  <a:schemeClr val="bg1"/>
                </a:solidFill>
              </a:rPr>
              <a:t> It Is Important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recognize the requirements of an offer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distinguish between an offer and an invitation to negotiate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recognize the requirements of an acceptance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distinguish </a:t>
            </a:r>
            <a:r>
              <a:rPr lang="en-US" sz="2400" smtClean="0"/>
              <a:t>between an </a:t>
            </a:r>
            <a:r>
              <a:rPr lang="en-US" sz="2400" dirty="0" smtClean="0"/>
              <a:t>acceptance and a counteroffer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How to recognize when an offer has terminated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402" y="5638799"/>
            <a:ext cx="786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You need to know when an offer has been made and when an acceptance goes into effect to make sound contracts</a:t>
            </a:r>
          </a:p>
        </p:txBody>
      </p:sp>
    </p:spTree>
    <p:extLst>
      <p:ext uri="{BB962C8B-B14F-4D97-AF65-F5344CB8AC3E}">
        <p14:creationId xmlns:p14="http://schemas.microsoft.com/office/powerpoint/2010/main" val="5522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r>
              <a:rPr lang="en-US" baseline="0" dirty="0" smtClean="0"/>
              <a:t> of an Offer</a:t>
            </a:r>
          </a:p>
          <a:p>
            <a:pPr lvl="1"/>
            <a:r>
              <a:rPr lang="en-US" baseline="0" dirty="0" smtClean="0"/>
              <a:t>First element of a legally binding contract</a:t>
            </a:r>
          </a:p>
          <a:p>
            <a:pPr lvl="1"/>
            <a:r>
              <a:rPr lang="en-US" baseline="0" dirty="0" smtClean="0"/>
              <a:t>Offers have three requirements</a:t>
            </a:r>
          </a:p>
          <a:p>
            <a:pPr lvl="2"/>
            <a:r>
              <a:rPr lang="en-US" baseline="0" dirty="0" smtClean="0"/>
              <a:t>Made seriously</a:t>
            </a:r>
          </a:p>
          <a:p>
            <a:pPr lvl="2"/>
            <a:r>
              <a:rPr lang="en-US" baseline="0" dirty="0" smtClean="0"/>
              <a:t>Definite and certain</a:t>
            </a:r>
          </a:p>
          <a:p>
            <a:pPr lvl="2"/>
            <a:r>
              <a:rPr lang="en-US" baseline="0" dirty="0" smtClean="0"/>
              <a:t>Communicated to the </a:t>
            </a:r>
            <a:r>
              <a:rPr lang="en-US" baseline="0" dirty="0" err="1" smtClean="0"/>
              <a:t>offeree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38200" y="4504730"/>
            <a:ext cx="3429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Offerer</a:t>
            </a:r>
            <a:r>
              <a:rPr lang="en-US" dirty="0" smtClean="0"/>
              <a:t> is the party who offers the contract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151061"/>
            <a:ext cx="3276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Offeree</a:t>
            </a:r>
            <a:r>
              <a:rPr lang="en-US" dirty="0" smtClean="0"/>
              <a:t> is the party to whom offer has been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1"/>
            <a:r>
              <a:rPr lang="en-US" baseline="0" dirty="0" smtClean="0"/>
              <a:t>Serious Intent</a:t>
            </a:r>
          </a:p>
          <a:p>
            <a:pPr lvl="2"/>
            <a:r>
              <a:rPr lang="en-US" baseline="0" dirty="0" smtClean="0"/>
              <a:t>Offer must be made in a serious manner</a:t>
            </a:r>
          </a:p>
          <a:p>
            <a:pPr lvl="3"/>
            <a:endParaRPr lang="en-US" baseline="0" dirty="0" smtClean="0"/>
          </a:p>
          <a:p>
            <a:pPr lvl="2"/>
            <a:r>
              <a:rPr lang="en-US" baseline="0" dirty="0" smtClean="0"/>
              <a:t>An invitation to negotiate is often confused as an offer</a:t>
            </a:r>
          </a:p>
          <a:p>
            <a:pPr lvl="3"/>
            <a:r>
              <a:rPr lang="en-US" baseline="0" dirty="0" smtClean="0"/>
              <a:t>Price tags on items</a:t>
            </a:r>
          </a:p>
          <a:p>
            <a:pPr lvl="3"/>
            <a:r>
              <a:rPr lang="en-US" dirty="0" smtClean="0"/>
              <a:t>Signs in windows</a:t>
            </a:r>
            <a:endParaRPr lang="en-US" baseline="0" dirty="0" smtClean="0"/>
          </a:p>
          <a:p>
            <a:pPr lvl="2"/>
            <a:r>
              <a:rPr lang="en-US" baseline="0" dirty="0" smtClean="0"/>
              <a:t>Exceptions do exist</a:t>
            </a:r>
          </a:p>
          <a:p>
            <a:pPr lvl="3"/>
            <a:r>
              <a:rPr lang="en-US" baseline="0" dirty="0" smtClean="0"/>
              <a:t>Advertisers must use phrases like:</a:t>
            </a:r>
          </a:p>
          <a:p>
            <a:pPr lvl="4"/>
            <a:r>
              <a:rPr lang="en-US" baseline="0" dirty="0" smtClean="0"/>
              <a:t>First come/first served</a:t>
            </a:r>
          </a:p>
          <a:p>
            <a:pPr lvl="4"/>
            <a:r>
              <a:rPr lang="en-US" baseline="0" dirty="0" smtClean="0"/>
              <a:t>Quantities limited</a:t>
            </a:r>
          </a:p>
          <a:p>
            <a:pPr lvl="4"/>
            <a:r>
              <a:rPr lang="en-US" baseline="0" dirty="0" smtClean="0"/>
              <a:t>Makes it an offer not a ITN</a:t>
            </a:r>
          </a:p>
          <a:p>
            <a:pPr lvl="2"/>
            <a:endParaRPr lang="en-US" baseline="0" dirty="0" smtClean="0"/>
          </a:p>
        </p:txBody>
      </p:sp>
      <p:pic>
        <p:nvPicPr>
          <p:cNvPr id="1026" name="Picture 2" descr="http://www.planetlava.com/lava-lamp-shop/pc/catalog/lava-lamp-5225-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750" r="69750">
                        <a14:backgroundMark x1="36750" y1="16000" x2="36750" y2="16000"/>
                        <a14:backgroundMark x1="65000" y1="20750" x2="65000" y2="2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86" y="990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36" y="3450771"/>
            <a:ext cx="33337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Definiteness and Certainty</a:t>
            </a:r>
          </a:p>
          <a:p>
            <a:pPr lvl="2"/>
            <a:r>
              <a:rPr lang="en-US" baseline="0" dirty="0" smtClean="0"/>
              <a:t>Terms must be clear and have NO doubt</a:t>
            </a:r>
          </a:p>
          <a:p>
            <a:pPr lvl="3"/>
            <a:r>
              <a:rPr lang="en-US" baseline="0" dirty="0" smtClean="0"/>
              <a:t>Tenant/landlord plumbing fix</a:t>
            </a:r>
          </a:p>
          <a:p>
            <a:pPr lvl="3"/>
            <a:r>
              <a:rPr lang="en-US" baseline="0" dirty="0" smtClean="0"/>
              <a:t>Job offer with “reasonable” commission</a:t>
            </a:r>
          </a:p>
          <a:p>
            <a:pPr lvl="2"/>
            <a:endParaRPr lang="en-US" baseline="0" dirty="0" smtClean="0"/>
          </a:p>
          <a:p>
            <a:pPr lvl="1"/>
            <a:r>
              <a:rPr lang="en-US" baseline="0" dirty="0" smtClean="0"/>
              <a:t>Communication to the </a:t>
            </a:r>
            <a:r>
              <a:rPr lang="en-US" baseline="0" dirty="0" err="1" smtClean="0"/>
              <a:t>Offeree</a:t>
            </a:r>
            <a:endParaRPr lang="en-US" baseline="0" dirty="0" smtClean="0"/>
          </a:p>
          <a:p>
            <a:pPr lvl="2"/>
            <a:endParaRPr lang="en-US" dirty="0"/>
          </a:p>
        </p:txBody>
      </p:sp>
      <p:pic>
        <p:nvPicPr>
          <p:cNvPr id="2052" name="Picture 4" descr="http://blog.demandforce.com/wp-content/uploads/2012/01/Email-Marketing-T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2771775" cy="27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of Acceptance</a:t>
            </a:r>
          </a:p>
          <a:p>
            <a:pPr lvl="2"/>
            <a:r>
              <a:rPr lang="en-US" dirty="0" smtClean="0"/>
              <a:t>Acceptance</a:t>
            </a:r>
            <a:r>
              <a:rPr lang="en-US" baseline="0" dirty="0" smtClean="0"/>
              <a:t> is the s</a:t>
            </a:r>
            <a:r>
              <a:rPr lang="en-US" dirty="0" smtClean="0"/>
              <a:t>econd element</a:t>
            </a:r>
            <a:r>
              <a:rPr lang="en-US" baseline="0" dirty="0" smtClean="0"/>
              <a:t> of a legally binding contract</a:t>
            </a:r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Unconditional Acceptance</a:t>
            </a:r>
          </a:p>
          <a:p>
            <a:pPr lvl="2"/>
            <a:r>
              <a:rPr lang="en-US" dirty="0" smtClean="0"/>
              <a:t>Mirror image rule</a:t>
            </a:r>
          </a:p>
          <a:p>
            <a:pPr lvl="2"/>
            <a:r>
              <a:rPr lang="en-US" dirty="0" smtClean="0"/>
              <a:t>Counteroffer</a:t>
            </a:r>
          </a:p>
          <a:p>
            <a:pPr lvl="2"/>
            <a:r>
              <a:rPr lang="en-US" dirty="0" smtClean="0"/>
              <a:t>Exceptions</a:t>
            </a:r>
            <a:r>
              <a:rPr lang="en-US" baseline="0" dirty="0" smtClean="0"/>
              <a:t> to the MIR</a:t>
            </a:r>
          </a:p>
          <a:p>
            <a:pPr lvl="3"/>
            <a:r>
              <a:rPr lang="en-US" dirty="0" smtClean="0"/>
              <a:t>Personal property items</a:t>
            </a:r>
          </a:p>
          <a:p>
            <a:pPr lvl="3"/>
            <a:r>
              <a:rPr lang="en-US" dirty="0" smtClean="0"/>
              <a:t>Created</a:t>
            </a:r>
            <a:r>
              <a:rPr lang="en-US" baseline="0" dirty="0" smtClean="0"/>
              <a:t> by the UCC – uniform commercial code</a:t>
            </a:r>
          </a:p>
          <a:p>
            <a:pPr lvl="3"/>
            <a:r>
              <a:rPr lang="en-US" baseline="0" dirty="0" smtClean="0"/>
              <a:t>Non-merchants – non-regular sellers</a:t>
            </a:r>
          </a:p>
          <a:p>
            <a:pPr lvl="3"/>
            <a:r>
              <a:rPr lang="en-US" baseline="0" dirty="0" smtClean="0"/>
              <a:t>Sales between merchants or B2B sales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t2.gstatic.com/images?q=tbn:ANd9GcSqfwI3LQSM-trRfT1q8cxkAP6ZLOKiKLO_FkPZI-bnmOexhnl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4" l="0" r="97423">
                        <a14:backgroundMark x1="87113" y1="18919" x2="87113" y2="18919"/>
                        <a14:backgroundMark x1="38660" y1="22008" x2="38660" y2="22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524125" cy="33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Method of Acceptance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Time limits may be imposed</a:t>
            </a:r>
            <a:r>
              <a:rPr lang="en-US" baseline="0" dirty="0" smtClean="0"/>
              <a:t> as well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Offers may be accepted by </a:t>
            </a:r>
            <a:r>
              <a:rPr lang="en-US" baseline="0" dirty="0" smtClean="0">
                <a:hlinkClick r:id="rId3"/>
              </a:rPr>
              <a:t>actions</a:t>
            </a:r>
            <a:endParaRPr lang="en-US" dirty="0"/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Cannot impose silence as means of acceptance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2050" name="Picture 2" descr="http://2.bp.blogspot.com/-HkWd61Zwtx8/TfjaRruZMuI/AAAAAAAAEeU/orbHthPlyYY/s400/telephone%2Bringing%2Bt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3000" y1="9667" x2="33000" y2="9667"/>
                        <a14:backgroundMark x1="58667" y1="90000" x2="58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8678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SxvT2Vwm0lDHvbtI6MKj-MP9NtsqmEtp0IPIsfiXmJa7JXMSEgCQ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405" y1="15979" x2="5405" y2="15979"/>
                        <a14:backgroundMark x1="23552" y1="17010" x2="23552" y2="17010"/>
                        <a14:backgroundMark x1="74903" y1="18041" x2="74903" y2="18041"/>
                        <a14:backgroundMark x1="7722" y1="89691" x2="7722" y2="89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43" y="2091580"/>
            <a:ext cx="15259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QERUTExQTFRUWGBgaGBYYFxwcGBoYGhwYHBsaGBkfGyYgGxwjHBgXHy8gIycpLiwtHB4xNTA2NSYrLCkBCQoKDgwOGg8PGi8kHyQsLDQsKSwqLCkxLCwtLCwsKjQsLSwpKS8sLCwsKSkxKSwsLCwtLCkpKSwsLC0sLCksLP/AABEIAMABBwMBIgACEQEDEQH/xAAcAAEAAgMBAQEAAAAAAAAAAAAABgcDBAUCAQj/xABGEAACAQIEAggDBQYDBgYDAAABAgMAEQQFEiExQQYHEyJRYXGBFDKRIzNCUoJicqGxwdEksvAVQ3OS4fE0NVOTosIIFhf/xAAZAQEAAwEBAAAAAAAAAAAAAAAAAQIEAwX/xAAxEQACAgECAwUIAgIDAAAAAAAAAQIRAyExBBJBE1FhgaEiMnGRscHh8ELRUlMUIzP/2gAMAwEAAhEDEQA/ALxpWhnudR4PDyYiU2SNbnxPIKPMkgDzNVP/AP23HYiwwuWkkqSPvZf1DSi3A/0aAuelVX0P635WxPwuZxLhna3ZtoeMAngsiuSRq5Nw5edWpQClcPpR0zwuWoGxMmksbKijVI3iQg3sOZ4e5AqP4LrtyyRwnaul/wATxsFHqd7ep2oCeUrky9I4yPsA2IJ4dlYoNr96UkRrtY2LXsRYG4rmYzNZ5UuJUgVhs0el2JHELLKBGfDuxyc6tGEpbIrKajuyUMwAuTYDnXFm6ZYUEqkhmYcVgR5iD4N2asFPHjbgfCuRBgo+0769u3zWmkklII1EEIRaM97bTFw4G1rSzCspQaVKryBUrb9JAI+lWnilDcrDJGexykzvESXEeDlHGzTSRxqbWtspkcAg33QHY3F9qzNDi3H3kERJ/CjSEC/JmZBe3inPhtRM/WS4iUta4DHZCbA7njbvDe3pevsWYOFUSFNZ2OkG1/AAkn399q5WVlmhHqYJujjyH7TGYsi5OlGSIWNu7eONXttx1XFzY14i6I4NNRZBLq7rGeR5r8tJMrt6W9q8Y7ExavtGJLd0ISx1WDKbRDiLE3IWx58BXnDSSd60EhG9rIsYO/g8ga9iNyADYkcaWU7dy92JrJ0RyucDssNggQwvpw0NzbipDR3sRzFj51G26u58LMTAqvCWuFS0JXa1w6SIwex4gn5QdqlWMgbQfipMNAtiVbWe6QN+8wThx1AqeHCtTK+nOBgXsnzGGd+IKtrsthsCpYtaxN2ZjubnwlGjHOS96P3N/K5sYFIaI3ABtI6WPiFlRmbwI1oTsbub3rbw3SVNfZzK+Hk5LKAFbgPs5ASj7kbBtXiBWvD02gkF40xcgsbFcHidLWv8rmIIeFvmtWhmHTaIjs5MFi2D7FJI4kBU33btZVXTtbc0JJdSq4PSIwXOFSSFUQn4eWXCyRMF5RrHinljbcDuBl4dwk7zrJsx+Igjm06O0UNp1K1r8tSEq3qD/agN2lKUApSlAKUpQClKUApSlAKUpQClKUBU3WqsuPzLBZXqCQyWlY33P3gPLiqI+kb3Lb8Kmmb9IYcsWGBYyVCgBFNtMa2UcePC1vKot1t6sPi8txwD9nBKRK4vpRGaL5tIuLjWPPhz3lWKynCZqqTrL2igWV4nFiOJB2O/jwIrRwzxLIu293wId1oR7rdyvD4vKJMWYwXSNXiktZwGK90n8pDG6na+/Hep1gHCwRk8BGpPppFQnrXzDDwZTNhBIgkMaJHDqvIbMtgF3Y7Kd6muFw4bDqji4MYVlPgVsQf4iuEqt1sSVP1bdEsPm/b5jjVaZmxD6A8jFNACkAjbUFvpAO1gNqmeFnyzHL8GIIyn4EMQVdhxSwBVgOexqNdW8rZZmGJyeUkoSZcMTzUi5Huguf2kkqW4Lohh8FK2KaTSqaiNZVUjBuLlj4A23rRhWFwn2jd17Nd/iQ76EX6P4iXJsfLl4XtMIVM8C3JlCsQCkZJs5D3GgkE31AknS04wGHw+J+3jcuGsDZ22K/hYbMCDxRuB5CqulzNszxmJxSJrw/dw8OrUokVO86p3dLM7EHQ5Rj3CjB4xaSYDGPHMWjISQW169REiiyquIa1zuGRcXbUukpKmoFTwjOUdmRKKluixI4gosoAHgBYV6rkDpTAUYhtUi6g0Cd6YOouY+zG+rh5bg3sb1o4zpBIkZfEGDARn5WllVpT5aB9mr+Fnk9KqWOnmGSJJdgTG1wxZQLMRaxdWBVraRYkXFtiK43+0sMVaOLtMaxILLAAVv3bhpFKxrfiVd7kEi1tq5knZznWuEmxVgb4jHt2WHAJNyEddr7bpAAe7vsLZnxEjR6pcU5jGxTBRiCEAHf8AxMrbgeMciXA+XjQq4RbujJjM0xUQBZsuy2Ek2Mr9pJuQflUxxhrlr2d9+Z4nBhC8wH22aYzbfQi4OK9+TaYWIuD8rttseO/iLGiHW0EKRgC5xGlpWIGxZ8VO0cdxc/7yW9j7+VnOIQkyyzi/eKsXj0FiLCS0GFbYkFSsh4fNtQsfJMmwkcgEsWXRSbBV0HF4trgW3YayRZh8r7DjYV8zTOIolCNJikQDh2kGBS1yn4jHOqg2N1HMWve1Y2ymAaQx0JL8qB5XiNtV1aHDCODbSxJJYAg+tbmE6N6gHgWcKy3Ve1TBxkOLm3w0fa/MdV23vzIoCNPie3syQvINNu9HmGO1hrixabsYSNybsWHpbdBPg4iomjUAXU62yzDxq19wERzIAtiACWIub3O9SxOg7vvIuCvfjJFJinsosjCSaXZx4lTeupH0ZlUALjsTGABdY48KqE8yFOGYi/rQFc5nNhjG3ZdjNAotofNDNHpAF9cBYaABcBomYrqB0sLrVxQtdQRaxF9uG/nzriL0RXtlmOIxjMjagDMdPmNIAGk814cPAV3qAUpSgFKUoBSlKAUpSgFKUoBSlKAUpSgMc8CyKUdVZWFirAEEHiCDsRX586a9H5MrzJocJPLh4cRHrUI7Da5DJsRwINr3sCBev0PVbdeWUlsJFi1HewsoJ/4chCt/8hH/ABqHdaArPotgY4MywTyXkDzgOXsbuwIRt+Ychrkk7eNfpWvzDms5WISod42SRTtxUgg2PH0r9G5hnSQ4R8U3yJEZTw4BdVvC54Vywyco6kso/rXxYxubtGpsuHjVGZeOrdjv6uF9mrkZXkbYjFYXBNPiHilks0ZlOkRoNbFVJ0ggAkbem9YcrLuHmkN5J2Mjk8bsSf5kn3qZdU2B7bNZJLXXDwWvvs8pFvL5Q4sf6VRTcslLYdC08Z0QwsuFXCmILCltCrtoI4FT47m973ub3ubwXNOj8+A7zu8q6tKTqzB7FSESVQGBcEBRKLlrqmlxphNhZ/n8OBgaedtKL7kk8FUc2PhVW5j01zHOgYsBCcNh2uDNJ8zruCAbEAHwQMf2hvXeUlFW2Em9j7mfSz4SI6sa6kDuxo8atJuxsT8PI6AG63jPZjTYaLaF4GSZnjsWxfBYWDD3J/xkoaWaxFvv5i7MQPyD6VKcg6pcPhj2mJYTS8SZNxfyjub+rk+1TSBIiQgDb7BibAHlYDlWDLxvSHzf9GiGHrL0IBhuqSPEE/E4jETzNu7l7An0YMdrczXnFdRsbE6cRNfit2RwPDkpNvUVYmDgMbansosRuQPoKwZaPtU9f6Gsa4jLpbdt/vQ7PHHWlsVViOpt9QK4w3B4tGbgg7EEScvGtLM+qvHy7viY57bKJJJCdN/21IHja9XBPhmBJKsBc8vOsmDayyEgGwXY+tqR4vMnTfoHhx1aRSeJwOb5cRMzSSoBZvtGmTTtdXUnUqmwuRb1qyujvXjgpor4knDyDSCmlnDE7XjKKSR6gEX58akYWN+BMZ891+vEVC+lvVZBOdaWglO4ePdGPiyAj11Cx9a14uN/2LzRynhv3fkyfZX01wOK0iHFQOzcE7RQ/G28ZIYG+1iK7dfmjM8oOHbs80wxliuAuMgsJRtYXk02k4/LKNVwO9YWMzy3ormMMQmyjNe2w7KTHFP3hb8oJDKGvcHZLG4Nt63qcZK0zLL2XTLkpVQx9dGKwLiPNsBJFsAJIrEMQBewJ0txv3X24Wqa9HOszL8fYRYhA5Nuyk7kl72ACn5r7fKTxq4JTSlKAUpSgFKUoBSlKAUpSgFKUoBSlKAVo55la4rDywP8ssbIfLUCL+3H2rerzI4UEk2AFyfAczQH5ewsTGCSFxaSPXEw8GW4t/T2qZ590mM2QZdhlPexACScNosMdL8OF2WO3Mj1NorhsX8RLiMTa3bzPIB4AsSPHxPPlWtlMLC4Y3WMukY8AWLMR6kj6W5CsnOoOVFjpKthYbAbVPuprRBgsXjpWVEkmYl2sAI4hYG9vzF9vpuarnMp9ETt5G3qdh/Ou1kPaZnhsNgIzImBw6g4hxsZpmPaFBfewZj/AJrDuVXDJQi5yJpydI6bLJ0mxnaPdMBA5WJNw0h2uT4EgC5/CO6NyxqwoMtMZSNVCgABbDuhV4aeVgLbelfcPhFwkKxRqE7tgALBU/KPM86jPTbpucuw1lN5ZLiNDw5XY+Qvw2ubDxt5+Wbz5Evkv31NkI9nFtHS6TdLsHhnPaTIp5qDqcnhcItyPceNQXF9a8kzdngMK8j8mYEn17NOXmWFv5c3oV1eHGj4rGFysh1KurvSXvd3Nr2PKxBPHha9r4Ho5HhYiIo44hsSigAkbC7czy3NzVprFjb05n8kIuTS1pepXT5Hnk47VsUEc/7oSFT6WRCl/UmtaXHZ9hidSGUA3JCRybC23cswB9AeNWxl6kyLbkbn0r22YE/OqP6ix+oqi4jS5RXyJePWk38ypE648bhyFnw4BFwR9pEb+QbUBa45fzrpw9eyOumWCUXG5Uo2+2wvo286seXDRyRsdJAG2k2ZTflY1FOkXVxhsZCxRI4pRch0QKQfFwANann4cq6LJieko18G/oUcZbp/NHbyTMIsUiSxuGjf8X8wRyI4EHhW9j5CXNxa2wHgOVUVleaYnIsW0cqkxkjWgPddeAkjJ5+f6T5XZlOaxYuFHVrowvG/hy0sPAEEeRBrlmw9nts9mdIT5nb3XQ8zQq6lWAZWBDKRcEHiCOYqCZFmrdH8ecNMW+BnJaNm4RNzJ25bKw22Kt43sxIRCNTgFvwr/U/6/wCnD6ZdHUzLClWsHvs1vkkHytbwIupHrztU8Pk7J+1s919/3oUzRWVV6krxWESZCkiLIjDdWAZSPMHY1BOkPUhgMT3olbDPcm8R7h4cUa4Frfh08TXO6qOmbq5yzF3WWK6xFuJC3vGSTuQN1PNfQXs7FSFUZhxCkj1Ar1tVsePJvHZT0PRXPcmIODnGLh1fdE37o4XR/luFA+za44edd7o/17wl+xzGGTBzCwJKsUvvclSuuMXHAhrcztet+bHst5GdhYXLXOwG9/ascmbxYtG+Piw0sCgavsZQ2H1KCrsZAGMbA27ZFUA+QLLdTZx4bjO3vTYsPCYxJkDxukiHgyMGU+hBsazVWOQdEfhXd8pxMsK6tT4XEKzQSA3VXUmzhWCkh1LXst+FqnGX9I0mxMuFF+1hjjeW3yAyAkKCdybC/AbEeYHRNM3KSZ1qUpUlhSlKAUpSgFKUoBSlKAVEOtfOPhsrxBBOqQCJbeMh0nl+UsfblxqX1SfXbn7z4mPBwd74a0sm+3aMO4tjsSEJP6/I1DdKwRbCwaEVPygD+/8AGsoFcWPPXTaaNl/aA/of6GvSYwS4lCjXUIb2v57H/wCNee8ctWy9mxn33Deq/wCYVd2T5NHFF2UQWOOMbDlx5nxJ3JNyTVG9Ivuf1L/Wr+j2ic+LAfS5rLn92Pdr9EaMPXyNnBROGCMLob+a8DwPKqRzjDx4rpCIpO/HqRSpvbuQ6ivpqBuBsbnxq4IcSyfKSP5fSqj6PsZOkUzFflfEX24BVKA+X4d/E1HDy0k10i/sXyRdq+rRceDdFWw7jcAxFwB4C3y/SsM+JXDFnnZVTSdblhax4HUfO1ZXjRQuoMSVBNiOd+VqgHWLAmLzLL4X1mFxICmoj5QpHDnx342JrljipNJvb+rLydarqfcf1oSzOY8twjzovzvZgCfbc+5HkOdan/77j02lyuW/EaO0tbz+zbf3qfZXlCJHoiEcSJbYDSov6Dy41t/BIOMqewJ/jVueL/hp4v8AJFNfy9CO9Den+Gx6GJgYpQSWjJ7wI2uNgHHtccxzqQyYZo7OpuvJhw96jHS7q6jxP28Z7KcWKYiPxB2LgWJPncEePKudkPTmfBSLhsxHZudkn4wy8u8eAbz28wOcyhGesfl1Xw716kJtb/j8Em6R9GYcxgZHXzsPmRvzx/1HtVW4LE4no/iNEoaTCSNsw4H9pPyyAcUPG3owulcSW7sSBCeJHH68hXOzvI4sRhZo3AluPl5ajfTY+INrEWpjyUuV6xe/48RKPXZ9PyY8HjknjWWNw6MAVYHYj+luFuXCtzCShTZvlbZvTx9uNVn1JuzRYhCTYSRWHIFgwY++lfpVpSMsRIC6mH4m4D0FcsmPs8jV7HSM+eK03K361ujxh04+I9nPAyamFu8NQCP5srFePEG3KrM6M5x8ZhIMRp09rGrFfA8wPK4NvK1QrrRdpMtnJux+zJ8gJEJ9AK9dUGehctjSRXVUeRVk0kxm7s1iwJ0kajcsFFrb16XCvmxfB+h5/Fx1TJpiej0Ml7hhfjpdl+hUgj2IrmYnow0f3Bdr2Cs87iSIXuwE1nkeNiATGxPesRYfLJaVoTo86EVD3VRHUxi4DCzTzBwIQ17szMQtr9m8h1FXaxAZjYm1ztbjdSWFkkw+IzCa3aY2Zn2Fu4hKi3lq1+wFcPruzd5WwuVwk9piHUuBwKltEYJ8C+o/pF6tjJ8tXDQRQJ8sSKi342UAXP0rtBdTVBaWblKUq50FKUoBSlKAUpSgFKUoDl9J8+TA4WXEycI1JA/M3BVHmzED3qh8qB0SYicB5ZnLNfm7nUfSwttyvUo63s/+JxUeBQ3jgtLN4GQj7ND6KdX6vKo7ju7pj/KN/wB5tz/QVj4if8SyPuqFuKunoQw+h3rFHk8WrVG0WojmNB8fTjWzLhokIVmcMANRABW55W47VgxWE0BSGDK17G1uHIistljnZ9gT2boR3lF/cb7e16uHoXnT4nCQyI4BdAWuPxqNL+P4lNVnje/GknHbQ3qOH1Fd/qdzHSkuHJP2E1x+5Jfh7q596rkVwvufo9H9jrierRZEmJJjYNIjElbAHz35CqP6uWtm84a4YjEABuN+0UkHzABPsaur/Z1mIY6Rchb8SeXt51TnTLDHLs5hxNgqSMrt6/JNy8Dq/VVcNy5oPdrTyOkqVNd5ckskTMD3zsosLAbbcTvVd9YF483y0LtaVl9meNT9VJ+tWDhFAR3sGK6bX4bn1qL9NehkmY6MRHIYp4btG34eR5d4WKr3he3geXLDJcycut/RovNaUun4JRgt1dLgM2m1+dje1fDFaE3G+u3DcWG4qtsp6fy4WQYbM0Mbj5ZwO6w8WC7EX/Gm1+IFjXfzLrVwQQAziQqCQEVzq22UnTYHa1yedQ8M1pV9zWqZPOruzq5Zn5OKmhjvaFYtRsbF5NZ0+dlCHx71afWZlomy2YhLMqlytuDRkPcX4XUN7E1rdVmDZoBPL95iZHnc+RPd9rKLeRqT4pRiI54zbvgncX2N1Ox491uHlT/zl8H6rch+0v3qcPq5xwkwWFY8OzEbb3+W8Zv590GpBAmntUPIf5WFQLqnnPwJja4aGaRDta3BrX5m7Gp3hr99idgpBJ8SLDeq5FWRx8X8i0dYp/AqzqhjEeNxkYJ7rKACdyFkkW9vpc+fnVo4/wC9f1qr+rfECbOMbKlyjFyGttZplK/UAkehq1sdhHMjEKxBPEC9deKTcm/h9CmJpV5/UifT7/y3Ff8AD/8AstYepPAg5esgZ1btpL2bZgNgrKbi3eJ2AN7b10Olq2wOKuP9xLx/casHUh/5WP8AjS//AFrRwT/65LxM3G9Cf1jxOIWNGdyFVFLMx2AUC5J9AKyVWvXr0n+GwIw6kiTEm23KNLF+d9yVXzBatiVs86Kt0cjqtU5vnGJzR7aIu7EjfMusFY+G3dRW8dz71d1Qrqg6OHA5XCrC0kt5XG+xe2kEEAghAgIPMHlU1rSaxSlKAUpSgFKUoBSlKAUpSgPzQhcYnFiQkyLiZdbG1yQxG5Gx4Hht4V2GUfFC/AsD/wA1iP4mtbpVhhDnOOQWszLJt4uqufe7knzrLinsYn/ZX6qbf0rzsyqbLo+dhreUG+saiNxvY7g+1fcL343j5jvr7fMPpW1i5kikdlszsTYcluN7+JrWwkfYkSOSOar+JvXwHrXEk8YNwUkQkbjUL/mX+4rnZZ0g/wBnY3tipaOVNEgHEWI7w8SAOFxfetyHDmQm1gBuSTso9aw4+COQFbEpa2/En83lVo1s9mE2naLjyvGJi9MgkDo4urD8XgB4eG9rHbjUU62cobFYSR9P2kLdoBbfSBZx/wApv+mq/wCjnSKXKJLNqkwrndRxB/Mt9g/iODeouLny7NIcfArag6SAgP5HYrID9CDwrPKDwyUltej7/B+JqUlNfuhyOr7pVFPgkUujzaEVo9Y1XS63YX1b2DeeoVJ8DIWcuTcqNlBAJ8gPAVWWcdTEYa8EskLLa2rvrfxDbMPG9zz9tGN86y7iPi4xbxkNvI7Sj3BFWcISdwl5PQW0tV5rUsLOcnixSmOeNWUm9iLFT4qRup5XBFaEHVhlsYBaEHUAe92jW9CXNq5WUdceHkPZ4tHhYbESAsB+sDUv6l/6SzGZ9hjAsyyp2aA3fWpUDj8w2PPbjXPlyYlWvw1+25a4zZsx4YYdV7EgRgBV02FgALLblYAVoZz02TCgCQh5HBCRIuqZ7/lUWPubCoi/SvEZgxiy5NEYJD4uQWUf8NTxPkQTuLgcakXRzocmHLMgaWZ/vMRJu7E8bsflHkP41XlcPe3/AMV9+76k6S/s53QnIZYDiZJFCHEzGRYQbmMEtZWI7urvW7u2w38MvWnn/wAFgWiU9+S8d782B1t+lLj1IqVCRIbsWBYA7/gXzLHjaqqnIzjOAAdeGwoBJBurkG5seB1vYeaoa6Yvam5z6avy2XmRLRcq8iS9W/Rk4XCICtpZiHfxF/lU/urx8y1TNcFIN0YN+61eYhojL/ia4X0/Ef6Vqq1txt6VnnO5c0t2XS0pbI4vWlnxw2XSxs2p5R2XHm4Nx7IGPrauZ1JdI8L8KMIJf8QHkdo2GniR8h4Ntbz47WF60M8wZzXOcPgvmhgHaz7m1jpZg3qOzT1kNWP0g6vcDjjqmgQuOEi3Rx56lIJseF72r2eGg+zt9f1Hn8Rq6R16ohcP/t/pIwIvh8MdwQCDFCbWPC4kkPO5AfytVvT5VicPgZY4ppMTPocRPLoDaitk1EKAbHe7C53uaj3U31etleHaacWxE4BZf/TjG4Qj81ySfYct9EFRnxxpk2jz2D4hsKHHbRxiRkHJCbA+HsOFx4i/Gw3Wllkh0jGQg3tZyU3/AFgVDuqTGvj8XmOYvwkdI4/JFudN9IvZey8/GphjBgMwYwSiCZxf7ORbSjgSVDAOOI3X61LlTJc6dHfy/OYMSLwTRSgcTG6t/lJrcqrsx6i8ve5hM+GbkY5CQPZ7kj3FczHdFs+y/wD8DjnxUf5JSpcWHISaha99gw/D7SpJkqaZclKok9dWa4FwuPwK6b7nQ8RP7rksht5CpjkvXvluI0iR5MOxG4kQ6Qdtta6hbzNuG9uFWLli0rVwGaQ4hdUMscq/mjdXH1UnxFbVAKUpQClKUBRnW7hjHnEUm9psOBw2upcEX527pPqK0DGXhSwJIdl+u+1SXr8wLL8HilRmWJnV25DUYygPhchhfxsOYvDsJmJMXcPdfe/Pha1YuJjqmWRtXWHweT6qv92/hXmOAveSRiF5seLHwXxP8BX2HDqqh5OB+VAd28/JayMpezynStu6o4keCryHmayljxdpe4gsg5ch+0x8fOvvaRx7ACQ82Owt+x/evDTtJaNBZb7KOfmx5msj4VIvvDqb8in/ADN/agMGLy9XQle+h+ZT8y+o8P2hXNyTOpcpl1LeTDORrS/8RyDjkeB4HkR2JE02liJ08xzU+DeIr5NEskZkA0kEBh+E35jw9KspaU9U+gTadosPL+nuGcLoxcPeAIVpFBta9irG4IHKupDm0couOxkHC6EcfVTa/CqgxPRjVcNEjelr/wAN65mI6JIDfRInpf8AmQa5djF/yf1O/beH2LszPJsLihaeHV4alDW9CbMPY1EH6psD2ocdroBv2evuN4XNtY5baqr5Mvnjv2WLmS9r99xe1+OlvOthM6zSL5cS72FrFlb+Drx8/wCNXWKaVQn9UO1g/eRdmDWKFLaAFQd1RZUVR5DgB9KhvSjrghiukP27DkndhX1b8X6b+tV5mGIx+NAXETHQPwkqF9dCAAnzNZ8jwyYGXtJsMuKUW43Dp5iMko3vv5ikOHjFe27fcuvmJZremnizehy7Ms7IaVjFhzuLgrFb9iO95D+0bj9qrH6M9E48uiMaaizEM7tszHltyAHAevE3Ne8i6T4fGj7CQEgbxnuyL6od/cXHnXdjxm1nGteVzuPQ8azZcspew1yru/s7Rgl7S1PeGlZu7p7QeB4j0blWvnksWFjeVnAVFLMDyty1eJOwHEkiuL0u6wIsClmI1kd2CM2Y+bH8I53PHkDVP5tnGLzRw0h0xA91BcRr6Di5/a39qviwPIre3e/sUnk5H4939lv9TWSt2M2YTLabGOzC/KK5It5Fix8wENWMJB4j61+XsDkEhIXt5jyCoxAH8dgPSuj0cyaODH4LStmGKiBJNzxNx4cRXrrLC1FGKmfpKod1tZ/8FlWIYEB5F7JP3pO6bei629qmAqm+uORsfmeAytb6SRJJsbWYkX2/KiSG/wC1xrsQSfqq6PjDZTChFmmUyvsVN5OHncJoF/KtpehDLIjrjscVVg3Zyuky7cApkjLLwG972vvc3qSxRhQFUAAAAAcABwFeqz2ZOZ2KUpVSD48YYEEAg7EEXBHgRzqJdIOgWVyC82FiBN7GNdDE2Iv3LXtfn5VLq4vSHBO5VlBYAWIG5G/G1TZxzZJ44OUNytcR1Q4ddU2Bx82EKbkyGyrc7faAqVF9rnVXZw2O6QZcUV0izGAEAsv32i6gb3Ulrb3Ibibk2r1mmEdpIvs5CsZEhb4M4gKRexsxC2te+nU9r6QCQa2sNM6FFSSYRMhlWCF4gj874Nz9o8fe+4t3SUBspAbom6OvDZZzxqU9yWdHum0GMDi0sEkY1SQzoY5EX8xv3StrG4J4i9d9HBAIIIO4I4EVXnWhm7YTJ5Fd9c0yrAGVSut32YhbkrdA5tc+FTjJ8OY8PChFisaKRvtZQOe/LnV4uzXGVo3KUpVixq5nlseJieGVQ8cilWU+B/keYPI2NfnHNsjkyjGNhJTeNu9FJyZTwPlv3WHIi/A3P6YqLdYfQlM0wpj2WVLtC55NzB3+VgLHw2PECqyipKmCpI+/CRzjOofunj9DvX2LRJGFZwjIdiRe6nl7GuPkubNCzRzWWWIsjq5AvyIPmCN/Y863mzeAC5WL/wB0/wB682UGnRc2xg0HCdfoax/DR/8Aqj/katZekGGH4Yj+smsR6UYf8sQ/S9RyS7mDoSuqx6EbUWa7GxGw4Dfz3r5E9oH/AH0/qf6Vzm6awD8MX/tmvEvS5JF0pGSt7kxx7Xt6+dW7OfcLOzmWGdpWYIxvbcA+ArHHHOvASj01Vz4M2xEgvFBjpF4XWNyAfC4uOYrYWDHyDUuBxzcu8jj+YvU9jPuFm6ZZ7d5WI495By48RWD4xTxij9rr/I17h6N5rIt1wE3h35UX6qzA1nh6B5swv8HGvk06X9dmO3vU9hPuFmumOVN0jUHxJLW9L8K158Qzm7G5rtYbqvzZ1uVwSH8rSPf17qsP41tRdUOZEXbEYNT4BXYD30j+VW/48yLIZistVyGBKSA3EiGzA+Nx/wB/Ot5el+ZpGYQ6PfZZyBrUc7ngT5kE+fhMIepXFEXfHxq3MLh9Sj0JcHh5VqZn1P4+IaoMTBiPFHj7I+xBYH3Iq/YSa1p/ElTa2IhguiZJMs7amYkl5DsTzNibsfM11UijuFQNKx2H4V9ue1c/FYzE4BtGKw8sHqNUTeh+U+xNeZ+kylQmGj1SybBYwzE+QXiL+A3P8a5Shkb1QtG7j80jwiEBu8dmYcf3U/v/AKEl6uer6eeWLHYu8UaEPDBuHLD5Xk22HMDifIfN0+r/AKp+yZcXj7SYjZo4uKQ8xfkzg+oFri53Fn1qx4VDV7lWzy7hQSSAALkngAOZqhurnGHNekGIx5XuIrFduAIEUYvfZtAJ9m9rJ63M++DynENfvSr2Kb23l7pt5hNbfpqNdQ2Q9hlxnI72Jctff5Euqj66z7j26ydI5zdIsqlKVnMxys86QDC6R2GKnZuCwQs+3Ms2yL7sD5V8yzpVh51Zg/ZlPvI5h2ckfD50axA7y97gbixrFnfQ7D41tU/bNYd1RNIirw3Coyi9wDc34CuVjuhs5Nklw0qIPsvjMN28q313jM2tW7M3AuQzWvvzNlRZcpMKVC8vwUmFj0KmJwxBtogVcRhdRsS8SFTIiEkkoNNt9vxHs5PnLTSFRJDIu9xpkhnQAfjhe5YFtPe7gs3A81BxO3Wqcri732a3e2ogWJsbjcbix32578a2q8zShFLMQFUEkngABck+1QVKp6bv8f0hwGC4pDaWQW5/eENYc0RB4d7lVy1TXU3F8fmeYZmwNixSIsOAc3sDe11jVB6Nx8blrQlSNcVSFKUqSRSlKAinSHqxwGPmM88TGQgAssjrewsCQpAJtYX8APCtTD9TWVoD/hy1/wA0sh+nfqbUoCL4bqwyyMEDBQG5v3wXPsXJIHkK3cP0JwMYsuDwoF7/AHKcfdfKu3SgNPC5RBENMcMSC97KiqL+NgPIVtJEF2AA9Nq9UoBS1KUApSlAKUpQClKUB4lhVwVYBlOxBFwR5g8a5GXdC8HhpziIcNFHKQRqVbWB42X5VJ5kAXrtUoBSlKApL/8AJDMSfg8MCQCXkN/luLIp1eV2+u/Kp70Zz7AJBFh4MXhn7KNUAEqaiEAUnTqvuRe/nxqT43LIp9PaxRyaTddaBtJIIJFwbGxIqOZt1VZZijqkwkQa5N47xkk8SdBF/fz8arKNlJR5jv0qssf1KTwd7LcxxEJA2jkdtPEbaktYWA2Knh9Odp6TZftZMagtvs5+vck397Vz5Dm8Zb1KqqPrxaCy4/L8TAb2JANuB4K4XmDtepRk/WtluK2XEojWvplBjPLa7WUnfkTzqvKyji0S2lt78/8AX9hXxJAwBBBB4EG4Poa+1UqKhHXJnpwuVy6W0vMViXx7272/QrDlx9LzeqM658W+PzTDZdGT3dAI3+8mI3IJANk0n3O/heKtl4K2WP1L5L8NlEG1mm1TNv8An+XmfwBP+96nNYMBglgiSJBZI1VFHgqgAfwFZ67mkUpSgFKUoBSlKAUpSgFKUoBSlKAUpSgFKUoBSlKAUpSgFKUoBSlKAUpSgMOJwiSKVdVZTxDAEfQ1Bs96kctxNysRgY/ihbSB+ggp/Cp/Sooiih5OqDNsuftMvxQYBm0prKGx2GpWHZsbAX87W4bdbKes3HYOUR5xhHjjs3+IjiJGoG++klCtrju78D4mriryyA8qhxsq42cfKs6gxcYkgljlQ23RgbXF7MOKnyNiKpvqyc5h0kxGLsWRO2cNe4AP2cYvbfuGwHgPKrwhyWKMP2aJH2hu5RQuprW1GwFza29cboP1fYfKVlEGpmla7M9iwUX0IDbgoPuST5CIxoiEeVknpSlXOgpSlAKUpQClKUApSlAKU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63500" y="-887413"/>
            <a:ext cx="2505075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QERUTExQTFRUWGBgaGBYYFxwcGBoYGhwYHBsaGBkfGyYgGxwjHBgXHy8gIycpLiwtHB4xNTA2NSYrLCkBCQoKDgwOGg8PGi8kHyQsLDQsKSwqLCkxLCwtLCwsKjQsLSwpKS8sLCwsKSkxKSwsLCwtLCkpKSwsLC0sLCksLP/AABEIAMABBwMBIgACEQEDEQH/xAAcAAEAAgMBAQEAAAAAAAAAAAAABgcDBAUCAQj/xABGEAACAQIEAggDBQYDBgYDAAABAgMAEQQFEiExQQYHEyJRYXGBFDKRIzNCUoJicqGxwdEksvAVQ3OS4fE0NVOTosIIFhf/xAAZAQEAAwEBAAAAAAAAAAAAAAAAAQIEAwX/xAAxEQACAgECAwUIAgIDAAAAAAAAAQIRAyExBBJBE1FhgaEiMnGRscHh8ELRUlMUIzP/2gAMAwEAAhEDEQA/ALxpWhnudR4PDyYiU2SNbnxPIKPMkgDzNVP/AP23HYiwwuWkkqSPvZf1DSi3A/0aAuelVX0P635WxPwuZxLhna3ZtoeMAngsiuSRq5Nw5edWpQClcPpR0zwuWoGxMmksbKijVI3iQg3sOZ4e5AqP4LrtyyRwnaul/wATxsFHqd7ep2oCeUrky9I4yPsA2IJ4dlYoNr96UkRrtY2LXsRYG4rmYzNZ5UuJUgVhs0el2JHELLKBGfDuxyc6tGEpbIrKajuyUMwAuTYDnXFm6ZYUEqkhmYcVgR5iD4N2asFPHjbgfCuRBgo+0769u3zWmkklII1EEIRaM97bTFw4G1rSzCspQaVKryBUrb9JAI+lWnilDcrDJGexykzvESXEeDlHGzTSRxqbWtspkcAg33QHY3F9qzNDi3H3kERJ/CjSEC/JmZBe3inPhtRM/WS4iUta4DHZCbA7njbvDe3pevsWYOFUSFNZ2OkG1/AAkn399q5WVlmhHqYJujjyH7TGYsi5OlGSIWNu7eONXttx1XFzY14i6I4NNRZBLq7rGeR5r8tJMrt6W9q8Y7ExavtGJLd0ISx1WDKbRDiLE3IWx58BXnDSSd60EhG9rIsYO/g8ga9iNyADYkcaWU7dy92JrJ0RyucDssNggQwvpw0NzbipDR3sRzFj51G26u58LMTAqvCWuFS0JXa1w6SIwex4gn5QdqlWMgbQfipMNAtiVbWe6QN+8wThx1AqeHCtTK+nOBgXsnzGGd+IKtrsthsCpYtaxN2ZjubnwlGjHOS96P3N/K5sYFIaI3ABtI6WPiFlRmbwI1oTsbub3rbw3SVNfZzK+Hk5LKAFbgPs5ASj7kbBtXiBWvD02gkF40xcgsbFcHidLWv8rmIIeFvmtWhmHTaIjs5MFi2D7FJI4kBU33btZVXTtbc0JJdSq4PSIwXOFSSFUQn4eWXCyRMF5RrHinljbcDuBl4dwk7zrJsx+Igjm06O0UNp1K1r8tSEq3qD/agN2lKUApSlAKUpQClKUApSlAKUpQClKUBU3WqsuPzLBZXqCQyWlY33P3gPLiqI+kb3Lb8Kmmb9IYcsWGBYyVCgBFNtMa2UcePC1vKot1t6sPi8txwD9nBKRK4vpRGaL5tIuLjWPPhz3lWKynCZqqTrL2igWV4nFiOJB2O/jwIrRwzxLIu293wId1oR7rdyvD4vKJMWYwXSNXiktZwGK90n8pDG6na+/Hep1gHCwRk8BGpPppFQnrXzDDwZTNhBIgkMaJHDqvIbMtgF3Y7Kd6muFw4bDqji4MYVlPgVsQf4iuEqt1sSVP1bdEsPm/b5jjVaZmxD6A8jFNACkAjbUFvpAO1gNqmeFnyzHL8GIIyn4EMQVdhxSwBVgOexqNdW8rZZmGJyeUkoSZcMTzUi5Huguf2kkqW4Lohh8FK2KaTSqaiNZVUjBuLlj4A23rRhWFwn2jd17Nd/iQ76EX6P4iXJsfLl4XtMIVM8C3JlCsQCkZJs5D3GgkE31AknS04wGHw+J+3jcuGsDZ22K/hYbMCDxRuB5CqulzNszxmJxSJrw/dw8OrUokVO86p3dLM7EHQ5Rj3CjB4xaSYDGPHMWjISQW169REiiyquIa1zuGRcXbUukpKmoFTwjOUdmRKKluixI4gosoAHgBYV6rkDpTAUYhtUi6g0Cd6YOouY+zG+rh5bg3sb1o4zpBIkZfEGDARn5WllVpT5aB9mr+Fnk9KqWOnmGSJJdgTG1wxZQLMRaxdWBVraRYkXFtiK43+0sMVaOLtMaxILLAAVv3bhpFKxrfiVd7kEi1tq5knZznWuEmxVgb4jHt2WHAJNyEddr7bpAAe7vsLZnxEjR6pcU5jGxTBRiCEAHf8AxMrbgeMciXA+XjQq4RbujJjM0xUQBZsuy2Ek2Mr9pJuQflUxxhrlr2d9+Z4nBhC8wH22aYzbfQi4OK9+TaYWIuD8rttseO/iLGiHW0EKRgC5xGlpWIGxZ8VO0cdxc/7yW9j7+VnOIQkyyzi/eKsXj0FiLCS0GFbYkFSsh4fNtQsfJMmwkcgEsWXRSbBV0HF4trgW3YayRZh8r7DjYV8zTOIolCNJikQDh2kGBS1yn4jHOqg2N1HMWve1Y2ymAaQx0JL8qB5XiNtV1aHDCODbSxJJYAg+tbmE6N6gHgWcKy3Ve1TBxkOLm3w0fa/MdV23vzIoCNPie3syQvINNu9HmGO1hrixabsYSNybsWHpbdBPg4iomjUAXU62yzDxq19wERzIAtiACWIub3O9SxOg7vvIuCvfjJFJinsosjCSaXZx4lTeupH0ZlUALjsTGABdY48KqE8yFOGYi/rQFc5nNhjG3ZdjNAotofNDNHpAF9cBYaABcBomYrqB0sLrVxQtdQRaxF9uG/nzriL0RXtlmOIxjMjagDMdPmNIAGk814cPAV3qAUpSgFKUoBSlKAUpSgFKUoBSlKAUpSgMc8CyKUdVZWFirAEEHiCDsRX586a9H5MrzJocJPLh4cRHrUI7Da5DJsRwINr3sCBev0PVbdeWUlsJFi1HewsoJ/4chCt/8hH/ABqHdaArPotgY4MywTyXkDzgOXsbuwIRt+Ychrkk7eNfpWvzDms5WISod42SRTtxUgg2PH0r9G5hnSQ4R8U3yJEZTw4BdVvC54Vywyco6kso/rXxYxubtGpsuHjVGZeOrdjv6uF9mrkZXkbYjFYXBNPiHilks0ZlOkRoNbFVJ0ggAkbem9YcrLuHmkN5J2Mjk8bsSf5kn3qZdU2B7bNZJLXXDwWvvs8pFvL5Q4sf6VRTcslLYdC08Z0QwsuFXCmILCltCrtoI4FT47m973ub3ubwXNOj8+A7zu8q6tKTqzB7FSESVQGBcEBRKLlrqmlxphNhZ/n8OBgaedtKL7kk8FUc2PhVW5j01zHOgYsBCcNh2uDNJ8zruCAbEAHwQMf2hvXeUlFW2Em9j7mfSz4SI6sa6kDuxo8atJuxsT8PI6AG63jPZjTYaLaF4GSZnjsWxfBYWDD3J/xkoaWaxFvv5i7MQPyD6VKcg6pcPhj2mJYTS8SZNxfyjub+rk+1TSBIiQgDb7BibAHlYDlWDLxvSHzf9GiGHrL0IBhuqSPEE/E4jETzNu7l7An0YMdrczXnFdRsbE6cRNfit2RwPDkpNvUVYmDgMbansosRuQPoKwZaPtU9f6Gsa4jLpbdt/vQ7PHHWlsVViOpt9QK4w3B4tGbgg7EEScvGtLM+qvHy7viY57bKJJJCdN/21IHja9XBPhmBJKsBc8vOsmDayyEgGwXY+tqR4vMnTfoHhx1aRSeJwOb5cRMzSSoBZvtGmTTtdXUnUqmwuRb1qyujvXjgpor4knDyDSCmlnDE7XjKKSR6gEX58akYWN+BMZ891+vEVC+lvVZBOdaWglO4ePdGPiyAj11Cx9a14uN/2LzRynhv3fkyfZX01wOK0iHFQOzcE7RQ/G28ZIYG+1iK7dfmjM8oOHbs80wxliuAuMgsJRtYXk02k4/LKNVwO9YWMzy3ormMMQmyjNe2w7KTHFP3hb8oJDKGvcHZLG4Nt63qcZK0zLL2XTLkpVQx9dGKwLiPNsBJFsAJIrEMQBewJ0txv3X24Wqa9HOszL8fYRYhA5Nuyk7kl72ACn5r7fKTxq4JTSlKAUpSgFKUoBSlKAUpSgFKUoBSlKAVo55la4rDywP8ssbIfLUCL+3H2rerzI4UEk2AFyfAczQH5ewsTGCSFxaSPXEw8GW4t/T2qZ590mM2QZdhlPexACScNosMdL8OF2WO3Mj1NorhsX8RLiMTa3bzPIB4AsSPHxPPlWtlMLC4Y3WMukY8AWLMR6kj6W5CsnOoOVFjpKthYbAbVPuprRBgsXjpWVEkmYl2sAI4hYG9vzF9vpuarnMp9ETt5G3qdh/Ou1kPaZnhsNgIzImBw6g4hxsZpmPaFBfewZj/AJrDuVXDJQi5yJpydI6bLJ0mxnaPdMBA5WJNw0h2uT4EgC5/CO6NyxqwoMtMZSNVCgABbDuhV4aeVgLbelfcPhFwkKxRqE7tgALBU/KPM86jPTbpucuw1lN5ZLiNDw5XY+Qvw2ubDxt5+Wbz5Evkv31NkI9nFtHS6TdLsHhnPaTIp5qDqcnhcItyPceNQXF9a8kzdngMK8j8mYEn17NOXmWFv5c3oV1eHGj4rGFysh1KurvSXvd3Nr2PKxBPHha9r4Ho5HhYiIo44hsSigAkbC7czy3NzVprFjb05n8kIuTS1pepXT5Hnk47VsUEc/7oSFT6WRCl/UmtaXHZ9hidSGUA3JCRybC23cswB9AeNWxl6kyLbkbn0r22YE/OqP6ix+oqi4jS5RXyJePWk38ypE648bhyFnw4BFwR9pEb+QbUBa45fzrpw9eyOumWCUXG5Uo2+2wvo286seXDRyRsdJAG2k2ZTflY1FOkXVxhsZCxRI4pRch0QKQfFwANann4cq6LJieko18G/oUcZbp/NHbyTMIsUiSxuGjf8X8wRyI4EHhW9j5CXNxa2wHgOVUVleaYnIsW0cqkxkjWgPddeAkjJ5+f6T5XZlOaxYuFHVrowvG/hy0sPAEEeRBrlmw9nts9mdIT5nb3XQ8zQq6lWAZWBDKRcEHiCOYqCZFmrdH8ecNMW+BnJaNm4RNzJ25bKw22Kt43sxIRCNTgFvwr/U/6/wCnD6ZdHUzLClWsHvs1vkkHytbwIupHrztU8Pk7J+1s919/3oUzRWVV6krxWESZCkiLIjDdWAZSPMHY1BOkPUhgMT3olbDPcm8R7h4cUa4Frfh08TXO6qOmbq5yzF3WWK6xFuJC3vGSTuQN1PNfQXs7FSFUZhxCkj1Ar1tVsePJvHZT0PRXPcmIODnGLh1fdE37o4XR/luFA+za44edd7o/17wl+xzGGTBzCwJKsUvvclSuuMXHAhrcztet+bHst5GdhYXLXOwG9/ascmbxYtG+Piw0sCgavsZQ2H1KCrsZAGMbA27ZFUA+QLLdTZx4bjO3vTYsPCYxJkDxukiHgyMGU+hBsazVWOQdEfhXd8pxMsK6tT4XEKzQSA3VXUmzhWCkh1LXst+FqnGX9I0mxMuFF+1hjjeW3yAyAkKCdybC/AbEeYHRNM3KSZ1qUpUlhSlKAUpSgFKUoBSlKAVEOtfOPhsrxBBOqQCJbeMh0nl+UsfblxqX1SfXbn7z4mPBwd74a0sm+3aMO4tjsSEJP6/I1DdKwRbCwaEVPygD+/8AGsoFcWPPXTaaNl/aA/of6GvSYwS4lCjXUIb2v57H/wCNee8ctWy9mxn33Deq/wCYVd2T5NHFF2UQWOOMbDlx5nxJ3JNyTVG9Ivuf1L/Wr+j2ic+LAfS5rLn92Pdr9EaMPXyNnBROGCMLob+a8DwPKqRzjDx4rpCIpO/HqRSpvbuQ6ivpqBuBsbnxq4IcSyfKSP5fSqj6PsZOkUzFflfEX24BVKA+X4d/E1HDy0k10i/sXyRdq+rRceDdFWw7jcAxFwB4C3y/SsM+JXDFnnZVTSdblhax4HUfO1ZXjRQuoMSVBNiOd+VqgHWLAmLzLL4X1mFxICmoj5QpHDnx342JrljipNJvb+rLydarqfcf1oSzOY8twjzovzvZgCfbc+5HkOdan/77j02lyuW/EaO0tbz+zbf3qfZXlCJHoiEcSJbYDSov6Dy41t/BIOMqewJ/jVueL/hp4v8AJFNfy9CO9Den+Gx6GJgYpQSWjJ7wI2uNgHHtccxzqQyYZo7OpuvJhw96jHS7q6jxP28Z7KcWKYiPxB2LgWJPncEePKudkPTmfBSLhsxHZudkn4wy8u8eAbz28wOcyhGesfl1Xw716kJtb/j8Em6R9GYcxgZHXzsPmRvzx/1HtVW4LE4no/iNEoaTCSNsw4H9pPyyAcUPG3owulcSW7sSBCeJHH68hXOzvI4sRhZo3AluPl5ajfTY+INrEWpjyUuV6xe/48RKPXZ9PyY8HjknjWWNw6MAVYHYj+luFuXCtzCShTZvlbZvTx9uNVn1JuzRYhCTYSRWHIFgwY++lfpVpSMsRIC6mH4m4D0FcsmPs8jV7HSM+eK03K361ujxh04+I9nPAyamFu8NQCP5srFePEG3KrM6M5x8ZhIMRp09rGrFfA8wPK4NvK1QrrRdpMtnJux+zJ8gJEJ9AK9dUGehctjSRXVUeRVk0kxm7s1iwJ0kajcsFFrb16XCvmxfB+h5/Fx1TJpiej0Ml7hhfjpdl+hUgj2IrmYnow0f3Bdr2Cs87iSIXuwE1nkeNiATGxPesRYfLJaVoTo86EVD3VRHUxi4DCzTzBwIQ17szMQtr9m8h1FXaxAZjYm1ztbjdSWFkkw+IzCa3aY2Zn2Fu4hKi3lq1+wFcPruzd5WwuVwk9piHUuBwKltEYJ8C+o/pF6tjJ8tXDQRQJ8sSKi342UAXP0rtBdTVBaWblKUq50FKUoBSlKAUpSgFKUoDl9J8+TA4WXEycI1JA/M3BVHmzED3qh8qB0SYicB5ZnLNfm7nUfSwttyvUo63s/+JxUeBQ3jgtLN4GQj7ND6KdX6vKo7ju7pj/KN/wB5tz/QVj4if8SyPuqFuKunoQw+h3rFHk8WrVG0WojmNB8fTjWzLhokIVmcMANRABW55W47VgxWE0BSGDK17G1uHIistljnZ9gT2boR3lF/cb7e16uHoXnT4nCQyI4BdAWuPxqNL+P4lNVnje/GknHbQ3qOH1Fd/qdzHSkuHJP2E1x+5Jfh7q596rkVwvufo9H9jrierRZEmJJjYNIjElbAHz35CqP6uWtm84a4YjEABuN+0UkHzABPsaur/Z1mIY6Rchb8SeXt51TnTLDHLs5hxNgqSMrt6/JNy8Dq/VVcNy5oPdrTyOkqVNd5ckskTMD3zsosLAbbcTvVd9YF483y0LtaVl9meNT9VJ+tWDhFAR3sGK6bX4bn1qL9NehkmY6MRHIYp4btG34eR5d4WKr3he3geXLDJcycut/RovNaUun4JRgt1dLgM2m1+dje1fDFaE3G+u3DcWG4qtsp6fy4WQYbM0Mbj5ZwO6w8WC7EX/Gm1+IFjXfzLrVwQQAziQqCQEVzq22UnTYHa1yedQ8M1pV9zWqZPOruzq5Zn5OKmhjvaFYtRsbF5NZ0+dlCHx71afWZlomy2YhLMqlytuDRkPcX4XUN7E1rdVmDZoBPL95iZHnc+RPd9rKLeRqT4pRiI54zbvgncX2N1Ox491uHlT/zl8H6rch+0v3qcPq5xwkwWFY8OzEbb3+W8Zv590GpBAmntUPIf5WFQLqnnPwJja4aGaRDta3BrX5m7Gp3hr99idgpBJ8SLDeq5FWRx8X8i0dYp/AqzqhjEeNxkYJ7rKACdyFkkW9vpc+fnVo4/wC9f1qr+rfECbOMbKlyjFyGttZplK/UAkehq1sdhHMjEKxBPEC9deKTcm/h9CmJpV5/UifT7/y3Ff8AD/8AstYepPAg5esgZ1btpL2bZgNgrKbi3eJ2AN7b10Olq2wOKuP9xLx/casHUh/5WP8AjS//AFrRwT/65LxM3G9Cf1jxOIWNGdyFVFLMx2AUC5J9AKyVWvXr0n+GwIw6kiTEm23KNLF+d9yVXzBatiVs86Kt0cjqtU5vnGJzR7aIu7EjfMusFY+G3dRW8dz71d1Qrqg6OHA5XCrC0kt5XG+xe2kEEAghAgIPMHlU1rSaxSlKAUpSgFKUoBSlKAUpSgPzQhcYnFiQkyLiZdbG1yQxG5Gx4Hht4V2GUfFC/AsD/wA1iP4mtbpVhhDnOOQWszLJt4uqufe7knzrLinsYn/ZX6qbf0rzsyqbLo+dhreUG+saiNxvY7g+1fcL343j5jvr7fMPpW1i5kikdlszsTYcluN7+JrWwkfYkSOSOar+JvXwHrXEk8YNwUkQkbjUL/mX+4rnZZ0g/wBnY3tipaOVNEgHEWI7w8SAOFxfetyHDmQm1gBuSTso9aw4+COQFbEpa2/En83lVo1s9mE2naLjyvGJi9MgkDo4urD8XgB4eG9rHbjUU62cobFYSR9P2kLdoBbfSBZx/wApv+mq/wCjnSKXKJLNqkwrndRxB/Mt9g/iODeouLny7NIcfArag6SAgP5HYrID9CDwrPKDwyUltej7/B+JqUlNfuhyOr7pVFPgkUujzaEVo9Y1XS63YX1b2DeeoVJ8DIWcuTcqNlBAJ8gPAVWWcdTEYa8EskLLa2rvrfxDbMPG9zz9tGN86y7iPi4xbxkNvI7Sj3BFWcISdwl5PQW0tV5rUsLOcnixSmOeNWUm9iLFT4qRup5XBFaEHVhlsYBaEHUAe92jW9CXNq5WUdceHkPZ4tHhYbESAsB+sDUv6l/6SzGZ9hjAsyyp2aA3fWpUDj8w2PPbjXPlyYlWvw1+25a4zZsx4YYdV7EgRgBV02FgALLblYAVoZz02TCgCQh5HBCRIuqZ7/lUWPubCoi/SvEZgxiy5NEYJD4uQWUf8NTxPkQTuLgcakXRzocmHLMgaWZ/vMRJu7E8bsflHkP41XlcPe3/AMV9+76k6S/s53QnIZYDiZJFCHEzGRYQbmMEtZWI7urvW7u2w38MvWnn/wAFgWiU9+S8d782B1t+lLj1IqVCRIbsWBYA7/gXzLHjaqqnIzjOAAdeGwoBJBurkG5seB1vYeaoa6Yvam5z6avy2XmRLRcq8iS9W/Rk4XCICtpZiHfxF/lU/urx8y1TNcFIN0YN+61eYhojL/ia4X0/Ef6Vqq1txt6VnnO5c0t2XS0pbI4vWlnxw2XSxs2p5R2XHm4Nx7IGPrauZ1JdI8L8KMIJf8QHkdo2GniR8h4Ntbz47WF60M8wZzXOcPgvmhgHaz7m1jpZg3qOzT1kNWP0g6vcDjjqmgQuOEi3Rx56lIJseF72r2eGg+zt9f1Hn8Rq6R16ohcP/t/pIwIvh8MdwQCDFCbWPC4kkPO5AfytVvT5VicPgZY4ppMTPocRPLoDaitk1EKAbHe7C53uaj3U31etleHaacWxE4BZf/TjG4Qj81ySfYct9EFRnxxpk2jz2D4hsKHHbRxiRkHJCbA+HsOFx4i/Gw3Wllkh0jGQg3tZyU3/AFgVDuqTGvj8XmOYvwkdI4/JFudN9IvZey8/GphjBgMwYwSiCZxf7ORbSjgSVDAOOI3X61LlTJc6dHfy/OYMSLwTRSgcTG6t/lJrcqrsx6i8ve5hM+GbkY5CQPZ7kj3FczHdFs+y/wD8DjnxUf5JSpcWHISaha99gw/D7SpJkqaZclKok9dWa4FwuPwK6b7nQ8RP7rksht5CpjkvXvluI0iR5MOxG4kQ6Qdtta6hbzNuG9uFWLli0rVwGaQ4hdUMscq/mjdXH1UnxFbVAKUpQClKUBRnW7hjHnEUm9psOBw2upcEX527pPqK0DGXhSwJIdl+u+1SXr8wLL8HilRmWJnV25DUYygPhchhfxsOYvDsJmJMXcPdfe/Pha1YuJjqmWRtXWHweT6qv92/hXmOAveSRiF5seLHwXxP8BX2HDqqh5OB+VAd28/JayMpezynStu6o4keCryHmayljxdpe4gsg5ch+0x8fOvvaRx7ACQ82Owt+x/evDTtJaNBZb7KOfmx5msj4VIvvDqb8in/ADN/agMGLy9XQle+h+ZT8y+o8P2hXNyTOpcpl1LeTDORrS/8RyDjkeB4HkR2JE02liJ08xzU+DeIr5NEskZkA0kEBh+E35jw9KspaU9U+gTadosPL+nuGcLoxcPeAIVpFBta9irG4IHKupDm0couOxkHC6EcfVTa/CqgxPRjVcNEjelr/wAN65mI6JIDfRInpf8AmQa5djF/yf1O/beH2LszPJsLihaeHV4alDW9CbMPY1EH6psD2ocdroBv2evuN4XNtY5baqr5Mvnjv2WLmS9r99xe1+OlvOthM6zSL5cS72FrFlb+Drx8/wCNXWKaVQn9UO1g/eRdmDWKFLaAFQd1RZUVR5DgB9KhvSjrghiukP27DkndhX1b8X6b+tV5mGIx+NAXETHQPwkqF9dCAAnzNZ8jwyYGXtJsMuKUW43Dp5iMko3vv5ikOHjFe27fcuvmJZremnizehy7Ms7IaVjFhzuLgrFb9iO95D+0bj9qrH6M9E48uiMaaizEM7tszHltyAHAevE3Ne8i6T4fGj7CQEgbxnuyL6od/cXHnXdjxm1nGteVzuPQ8azZcspew1yru/s7Rgl7S1PeGlZu7p7QeB4j0blWvnksWFjeVnAVFLMDyty1eJOwHEkiuL0u6wIsClmI1kd2CM2Y+bH8I53PHkDVP5tnGLzRw0h0xA91BcRr6Di5/a39qviwPIre3e/sUnk5H4939lv9TWSt2M2YTLabGOzC/KK5It5Fix8wENWMJB4j61+XsDkEhIXt5jyCoxAH8dgPSuj0cyaODH4LStmGKiBJNzxNx4cRXrrLC1FGKmfpKod1tZ/8FlWIYEB5F7JP3pO6bei629qmAqm+uORsfmeAytb6SRJJsbWYkX2/KiSG/wC1xrsQSfqq6PjDZTChFmmUyvsVN5OHncJoF/KtpehDLIjrjscVVg3Zyuky7cApkjLLwG972vvc3qSxRhQFUAAAAAcABwFeqz2ZOZ2KUpVSD48YYEEAg7EEXBHgRzqJdIOgWVyC82FiBN7GNdDE2Iv3LXtfn5VLq4vSHBO5VlBYAWIG5G/G1TZxzZJ44OUNytcR1Q4ddU2Bx82EKbkyGyrc7faAqVF9rnVXZw2O6QZcUV0izGAEAsv32i6gb3Ulrb3Ibibk2r1mmEdpIvs5CsZEhb4M4gKRexsxC2te+nU9r6QCQa2sNM6FFSSYRMhlWCF4gj874Nz9o8fe+4t3SUBspAbom6OvDZZzxqU9yWdHum0GMDi0sEkY1SQzoY5EX8xv3StrG4J4i9d9HBAIIIO4I4EVXnWhm7YTJ5Fd9c0yrAGVSut32YhbkrdA5tc+FTjJ8OY8PChFisaKRvtZQOe/LnV4uzXGVo3KUpVixq5nlseJieGVQ8cilWU+B/keYPI2NfnHNsjkyjGNhJTeNu9FJyZTwPlv3WHIi/A3P6YqLdYfQlM0wpj2WVLtC55NzB3+VgLHw2PECqyipKmCpI+/CRzjOofunj9DvX2LRJGFZwjIdiRe6nl7GuPkubNCzRzWWWIsjq5AvyIPmCN/Y863mzeAC5WL/wB0/wB682UGnRc2xg0HCdfoax/DR/8Aqj/katZekGGH4Yj+smsR6UYf8sQ/S9RyS7mDoSuqx6EbUWa7GxGw4Dfz3r5E9oH/AH0/qf6Vzm6awD8MX/tmvEvS5JF0pGSt7kxx7Xt6+dW7OfcLOzmWGdpWYIxvbcA+ArHHHOvASj01Vz4M2xEgvFBjpF4XWNyAfC4uOYrYWDHyDUuBxzcu8jj+YvU9jPuFm6ZZ7d5WI495By48RWD4xTxij9rr/I17h6N5rIt1wE3h35UX6qzA1nh6B5swv8HGvk06X9dmO3vU9hPuFmumOVN0jUHxJLW9L8K158Qzm7G5rtYbqvzZ1uVwSH8rSPf17qsP41tRdUOZEXbEYNT4BXYD30j+VW/48yLIZistVyGBKSA3EiGzA+Nx/wB/Ot5el+ZpGYQ6PfZZyBrUc7ngT5kE+fhMIepXFEXfHxq3MLh9Sj0JcHh5VqZn1P4+IaoMTBiPFHj7I+xBYH3Iq/YSa1p/ElTa2IhguiZJMs7amYkl5DsTzNibsfM11UijuFQNKx2H4V9ue1c/FYzE4BtGKw8sHqNUTeh+U+xNeZ+kylQmGj1SybBYwzE+QXiL+A3P8a5Shkb1QtG7j80jwiEBu8dmYcf3U/v/AKEl6uer6eeWLHYu8UaEPDBuHLD5Xk22HMDifIfN0+r/AKp+yZcXj7SYjZo4uKQ8xfkzg+oFri53Fn1qx4VDV7lWzy7hQSSAALkngAOZqhurnGHNekGIx5XuIrFduAIEUYvfZtAJ9m9rJ63M++DynENfvSr2Kb23l7pt5hNbfpqNdQ2Q9hlxnI72Jctff5Euqj66z7j26ydI5zdIsqlKVnMxys86QDC6R2GKnZuCwQs+3Ms2yL7sD5V8yzpVh51Zg/ZlPvI5h2ckfD50axA7y97gbixrFnfQ7D41tU/bNYd1RNIirw3Coyi9wDc34CuVjuhs5Nklw0qIPsvjMN28q313jM2tW7M3AuQzWvvzNlRZcpMKVC8vwUmFj0KmJwxBtogVcRhdRsS8SFTIiEkkoNNt9vxHs5PnLTSFRJDIu9xpkhnQAfjhe5YFtPe7gs3A81BxO3Wqcri732a3e2ogWJsbjcbix32578a2q8zShFLMQFUEkngABck+1QVKp6bv8f0hwGC4pDaWQW5/eENYc0RB4d7lVy1TXU3F8fmeYZmwNixSIsOAc3sDe11jVB6Nx8blrQlSNcVSFKUqSRSlKAinSHqxwGPmM88TGQgAssjrewsCQpAJtYX8APCtTD9TWVoD/hy1/wA0sh+nfqbUoCL4bqwyyMEDBQG5v3wXPsXJIHkK3cP0JwMYsuDwoF7/AHKcfdfKu3SgNPC5RBENMcMSC97KiqL+NgPIVtJEF2AA9Nq9UoBS1KUApSlAKUpQClKUB4lhVwVYBlOxBFwR5g8a5GXdC8HhpziIcNFHKQRqVbWB42X5VJ5kAXrtUoBSlKApL/8AJDMSfg8MCQCXkN/luLIp1eV2+u/Kp70Zz7AJBFh4MXhn7KNUAEqaiEAUnTqvuRe/nxqT43LIp9PaxRyaTddaBtJIIJFwbGxIqOZt1VZZijqkwkQa5N47xkk8SdBF/fz8arKNlJR5jv0qssf1KTwd7LcxxEJA2jkdtPEbaktYWA2Knh9Odp6TZftZMagtvs5+vck397Vz5Dm8Zb1KqqPrxaCy4/L8TAb2JANuB4K4XmDtepRk/WtluK2XEojWvplBjPLa7WUnfkTzqvKyji0S2lt78/8AX9hXxJAwBBBB4EG4Poa+1UqKhHXJnpwuVy6W0vMViXx7272/QrDlx9LzeqM658W+PzTDZdGT3dAI3+8mI3IJANk0n3O/heKtl4K2WP1L5L8NlEG1mm1TNv8An+XmfwBP+96nNYMBglgiSJBZI1VFHgqgAfwFZ67mkUpSgFKUoBSlKAUpSgFKUoBSlKAUpSgFKUoBSlKAUpSgFKUoBSlKAUpSgMOJwiSKVdVZTxDAEfQ1Bs96kctxNysRgY/ihbSB+ggp/Cp/Sooiih5OqDNsuftMvxQYBm0prKGx2GpWHZsbAX87W4bdbKes3HYOUR5xhHjjs3+IjiJGoG++klCtrju78D4mriryyA8qhxsq42cfKs6gxcYkgljlQ23RgbXF7MOKnyNiKpvqyc5h0kxGLsWRO2cNe4AP2cYvbfuGwHgPKrwhyWKMP2aJH2hu5RQuprW1GwFza29cboP1fYfKVlEGpmla7M9iwUX0IDbgoPuST5CIxoiEeVknpSlXOgpSlAKUpQClKUApSlAKU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215900" y="-735013"/>
            <a:ext cx="2505075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t0.gstatic.com/images?q=tbn:ANd9GcSc6HNS1VQZzpFeDHSv_Rf1ZDTD2ArD_1dOyA-DwfWZlUy8u9cXxw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14078" y1="16393" x2="14078" y2="16393"/>
                        <a14:backgroundMark x1="39806" y1="89344" x2="39806" y2="89344"/>
                        <a14:backgroundMark x1="18932" y1="72541" x2="18932" y2="72541"/>
                        <a14:backgroundMark x1="85437" y1="76639" x2="85437" y2="76639"/>
                        <a14:backgroundMark x1="84466" y1="9016" x2="84466" y2="9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70" y="2005855"/>
            <a:ext cx="110974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0.gstatic.com/images?q=tbn:ANd9GcQo1Aj0bgMuNg_M5lPtMdwp4G3moXEqH3sv8euDGnF37wBgliZd">
            <a:hlinkClick r:id="rId3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3938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Termination</a:t>
            </a:r>
            <a:r>
              <a:rPr lang="en-US" baseline="0" dirty="0" smtClean="0"/>
              <a:t> of an Offer</a:t>
            </a:r>
          </a:p>
          <a:p>
            <a:pPr lvl="1"/>
            <a:r>
              <a:rPr lang="en-US" dirty="0" smtClean="0"/>
              <a:t>Revocation</a:t>
            </a:r>
          </a:p>
          <a:p>
            <a:pPr lvl="2"/>
            <a:r>
              <a:rPr lang="en-US" dirty="0" smtClean="0"/>
              <a:t>Offer</a:t>
            </a:r>
            <a:r>
              <a:rPr lang="en-US" baseline="0" dirty="0" smtClean="0"/>
              <a:t> taken off the table by </a:t>
            </a:r>
            <a:r>
              <a:rPr lang="en-US" baseline="0" dirty="0" err="1" smtClean="0"/>
              <a:t>offeror</a:t>
            </a:r>
            <a:endParaRPr lang="en-US" dirty="0" smtClean="0"/>
          </a:p>
          <a:p>
            <a:pPr lvl="1"/>
            <a:r>
              <a:rPr lang="en-US" dirty="0" smtClean="0"/>
              <a:t>Rejection</a:t>
            </a:r>
          </a:p>
          <a:p>
            <a:pPr lvl="2"/>
            <a:r>
              <a:rPr lang="en-US" dirty="0" smtClean="0"/>
              <a:t>Offer</a:t>
            </a:r>
            <a:r>
              <a:rPr lang="en-US" baseline="0" dirty="0" smtClean="0"/>
              <a:t> rejected by </a:t>
            </a:r>
            <a:r>
              <a:rPr lang="en-US" baseline="0" dirty="0" err="1" smtClean="0"/>
              <a:t>offeree</a:t>
            </a:r>
            <a:endParaRPr lang="en-US" dirty="0" smtClean="0"/>
          </a:p>
          <a:p>
            <a:pPr lvl="1"/>
            <a:r>
              <a:rPr lang="en-US" dirty="0" smtClean="0"/>
              <a:t>Counteroffer</a:t>
            </a:r>
          </a:p>
          <a:p>
            <a:pPr lvl="2"/>
            <a:r>
              <a:rPr lang="en-US" dirty="0" smtClean="0"/>
              <a:t>Negotiating over price – one contract ends and another one starts</a:t>
            </a:r>
          </a:p>
          <a:p>
            <a:pPr lvl="1"/>
            <a:r>
              <a:rPr lang="en-US" dirty="0" smtClean="0"/>
              <a:t>Expiration of</a:t>
            </a:r>
            <a:r>
              <a:rPr lang="en-US" baseline="0" dirty="0" smtClean="0"/>
              <a:t> Time</a:t>
            </a:r>
          </a:p>
          <a:p>
            <a:pPr lvl="2"/>
            <a:r>
              <a:rPr lang="en-US" baseline="0" dirty="0" smtClean="0"/>
              <a:t>Must accept offer before a set time passes</a:t>
            </a:r>
          </a:p>
          <a:p>
            <a:pPr lvl="2"/>
            <a:r>
              <a:rPr lang="en-US" dirty="0" smtClean="0"/>
              <a:t>Option contract</a:t>
            </a:r>
            <a:endParaRPr lang="en-US" baseline="0" dirty="0" smtClean="0"/>
          </a:p>
          <a:p>
            <a:pPr lvl="1"/>
            <a:r>
              <a:rPr lang="en-US" baseline="0" dirty="0" smtClean="0"/>
              <a:t>Death or Insanity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8382000" cy="5486400"/>
          </a:xfrm>
        </p:spPr>
        <p:txBody>
          <a:bodyPr/>
          <a:lstStyle/>
          <a:p>
            <a:r>
              <a:rPr lang="en-US" dirty="0" smtClean="0"/>
              <a:t>Reviewing What You</a:t>
            </a:r>
            <a:r>
              <a:rPr lang="en-US" baseline="0" dirty="0" smtClean="0"/>
              <a:t> Learned</a:t>
            </a:r>
          </a:p>
          <a:p>
            <a:pPr lvl="1"/>
            <a:r>
              <a:rPr lang="en-US" dirty="0" smtClean="0"/>
              <a:t>What</a:t>
            </a:r>
            <a:r>
              <a:rPr lang="en-US" baseline="0" dirty="0" smtClean="0"/>
              <a:t> are the requirements of an offer?</a:t>
            </a:r>
          </a:p>
          <a:p>
            <a:pPr lvl="1"/>
            <a:r>
              <a:rPr lang="en-US" baseline="0" dirty="0" smtClean="0"/>
              <a:t>What is the difference between an offer and an invitation to negotiate?</a:t>
            </a:r>
          </a:p>
          <a:p>
            <a:pPr lvl="1"/>
            <a:r>
              <a:rPr lang="en-US" dirty="0" smtClean="0"/>
              <a:t>What are the requirements of an acceptance?</a:t>
            </a:r>
          </a:p>
          <a:p>
            <a:pPr lvl="1"/>
            <a:r>
              <a:rPr lang="en-US" dirty="0" smtClean="0"/>
              <a:t>What is the difference between an acceptance and a counteroffer?</a:t>
            </a:r>
          </a:p>
          <a:p>
            <a:pPr lvl="1"/>
            <a:r>
              <a:rPr lang="en-US" dirty="0" smtClean="0"/>
              <a:t>When</a:t>
            </a:r>
            <a:r>
              <a:rPr lang="en-US" baseline="0" dirty="0" smtClean="0"/>
              <a:t> is an offer terminated?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8382000" cy="5486400"/>
          </a:xfrm>
        </p:spPr>
        <p:txBody>
          <a:bodyPr/>
          <a:lstStyle/>
          <a:p>
            <a:r>
              <a:rPr lang="en-US" dirty="0" smtClean="0"/>
              <a:t>Understanding</a:t>
            </a:r>
            <a:r>
              <a:rPr lang="en-US" baseline="0" dirty="0" smtClean="0"/>
              <a:t> Contract Law</a:t>
            </a:r>
          </a:p>
          <a:p>
            <a:pPr lvl="1"/>
            <a:r>
              <a:rPr lang="en-US" dirty="0" smtClean="0"/>
              <a:t>Many common daily activities are contracts</a:t>
            </a:r>
          </a:p>
          <a:p>
            <a:pPr lvl="2"/>
            <a:r>
              <a:rPr lang="en-US" dirty="0" smtClean="0"/>
              <a:t>Fast</a:t>
            </a:r>
            <a:r>
              <a:rPr lang="en-US" baseline="0" dirty="0" smtClean="0"/>
              <a:t> food </a:t>
            </a:r>
          </a:p>
          <a:p>
            <a:pPr lvl="2"/>
            <a:r>
              <a:rPr lang="en-US" baseline="0" dirty="0" smtClean="0"/>
              <a:t>Pumping gas</a:t>
            </a:r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You create a contract anytime that you agree</a:t>
            </a:r>
            <a:r>
              <a:rPr lang="en-US" baseline="0" dirty="0" smtClean="0"/>
              <a:t> to exchange things of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 Nature of a Contract</a:t>
            </a:r>
          </a:p>
          <a:p>
            <a:pPr lvl="1"/>
            <a:r>
              <a:rPr lang="en-US" dirty="0" smtClean="0"/>
              <a:t>A contract</a:t>
            </a:r>
            <a:r>
              <a:rPr lang="en-US" baseline="0" dirty="0" smtClean="0"/>
              <a:t> is any agreement enforceable by law.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Contracts are based upon what the involved parties do and say to one another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800" kern="1200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The Three</a:t>
            </a:r>
            <a:r>
              <a:rPr lang="en-US" sz="2800" kern="1200" baseline="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Theories of Contract Law</a:t>
            </a:r>
            <a:endParaRPr lang="en-US" sz="2800" dirty="0" smtClean="0">
              <a:effectLst/>
            </a:endParaRPr>
          </a:p>
          <a:p>
            <a:pPr lvl="2"/>
            <a:r>
              <a:rPr lang="en-US" dirty="0" smtClean="0"/>
              <a:t>Equity Theory</a:t>
            </a:r>
          </a:p>
          <a:p>
            <a:pPr lvl="2"/>
            <a:r>
              <a:rPr lang="en-US" dirty="0" smtClean="0"/>
              <a:t>Will Theory</a:t>
            </a:r>
          </a:p>
          <a:p>
            <a:pPr lvl="2"/>
            <a:r>
              <a:rPr lang="en-US" dirty="0" smtClean="0"/>
              <a:t>Formalist Theory</a:t>
            </a:r>
          </a:p>
          <a:p>
            <a:endParaRPr lang="en-US" dirty="0" smtClean="0"/>
          </a:p>
        </p:txBody>
      </p:sp>
      <p:pic>
        <p:nvPicPr>
          <p:cNvPr id="2050" name="Picture 2" descr="http://t0.gstatic.com/images?q=tbn:ANd9GcREMxulkfg7nOrCnW5BXW2Tlhjtsdw7vsW1GiR3vcMPC9PYWYJ8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87264"/>
            <a:ext cx="2238375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The Elements</a:t>
            </a:r>
            <a:r>
              <a:rPr lang="en-US" baseline="0" dirty="0" smtClean="0"/>
              <a:t> of a Contract</a:t>
            </a:r>
          </a:p>
          <a:p>
            <a:pPr lvl="2"/>
            <a:r>
              <a:rPr lang="en-US" dirty="0" smtClean="0"/>
              <a:t>Offer</a:t>
            </a:r>
          </a:p>
          <a:p>
            <a:pPr lvl="2"/>
            <a:r>
              <a:rPr lang="en-US" dirty="0" smtClean="0"/>
              <a:t>Acceptance</a:t>
            </a:r>
          </a:p>
          <a:p>
            <a:pPr lvl="2"/>
            <a:r>
              <a:rPr lang="en-US" dirty="0" smtClean="0"/>
              <a:t>Genuine Agreement</a:t>
            </a:r>
          </a:p>
          <a:p>
            <a:pPr lvl="2"/>
            <a:r>
              <a:rPr lang="en-US" dirty="0" smtClean="0"/>
              <a:t>Consideration</a:t>
            </a:r>
          </a:p>
          <a:p>
            <a:pPr lvl="2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Legality</a:t>
            </a:r>
          </a:p>
        </p:txBody>
      </p:sp>
      <p:pic>
        <p:nvPicPr>
          <p:cNvPr id="4" name="Picture 2" descr="http://t0.gstatic.com/images?q=tbn:ANd9GcRRV5weDfYA-O7IPjH-Bc_DrmTa5t4wXZ6Nihw6XH1bVn1AEJiP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4648200" cy="2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3024"/>
            <a:ext cx="769374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5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a Contract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Can be created in different ways and can assume</a:t>
            </a:r>
            <a:r>
              <a:rPr lang="en-US" baseline="0" dirty="0" smtClean="0"/>
              <a:t> diverse forms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Valid, Void, Voidable or Unenforceable</a:t>
            </a:r>
          </a:p>
          <a:p>
            <a:pPr lvl="2"/>
            <a:r>
              <a:rPr lang="en-US" dirty="0" smtClean="0"/>
              <a:t>Valid – legally</a:t>
            </a:r>
            <a:r>
              <a:rPr lang="en-US" baseline="0" dirty="0" smtClean="0"/>
              <a:t> binding or good</a:t>
            </a:r>
          </a:p>
          <a:p>
            <a:pPr lvl="2"/>
            <a:r>
              <a:rPr lang="en-US" baseline="0" dirty="0" smtClean="0"/>
              <a:t>Void – has no legal effect</a:t>
            </a:r>
          </a:p>
          <a:p>
            <a:pPr lvl="2"/>
            <a:r>
              <a:rPr lang="en-US" baseline="0" dirty="0" smtClean="0"/>
              <a:t>Voidable – when a contract can be voided</a:t>
            </a:r>
          </a:p>
          <a:p>
            <a:pPr lvl="2"/>
            <a:r>
              <a:rPr lang="en-US" baseline="0" dirty="0" smtClean="0"/>
              <a:t>Unenforceable – a contract that the court will not uphold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1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Express</a:t>
            </a:r>
          </a:p>
          <a:p>
            <a:pPr lvl="2"/>
            <a:r>
              <a:rPr lang="en-US" dirty="0" smtClean="0"/>
              <a:t>Words of the contract</a:t>
            </a:r>
            <a:r>
              <a:rPr lang="en-US" baseline="0" dirty="0" smtClean="0"/>
              <a:t> are in words</a:t>
            </a:r>
          </a:p>
          <a:p>
            <a:pPr lvl="1"/>
            <a:r>
              <a:rPr lang="en-US" dirty="0" smtClean="0"/>
              <a:t>Implied</a:t>
            </a:r>
          </a:p>
          <a:p>
            <a:pPr lvl="2"/>
            <a:r>
              <a:rPr lang="en-US" dirty="0" smtClean="0"/>
              <a:t>Actions</a:t>
            </a:r>
            <a:r>
              <a:rPr lang="en-US" baseline="0" dirty="0" smtClean="0"/>
              <a:t> performed by the parties</a:t>
            </a:r>
            <a:endParaRPr lang="en-US" dirty="0" smtClean="0"/>
          </a:p>
          <a:p>
            <a:pPr lvl="1"/>
            <a:endParaRPr lang="en-US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Oral</a:t>
            </a:r>
            <a:r>
              <a:rPr lang="en-US" sz="2800" kern="1200" baseline="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or Written</a:t>
            </a:r>
          </a:p>
          <a:p>
            <a:pPr marL="114300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effectLst/>
              </a:rPr>
              <a:t>Contracts created by spoken</a:t>
            </a:r>
            <a:r>
              <a:rPr lang="en-US" sz="2400" baseline="0" dirty="0" smtClean="0">
                <a:effectLst/>
              </a:rPr>
              <a:t> word are oral contracts.</a:t>
            </a:r>
          </a:p>
          <a:p>
            <a:pPr marL="160020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aseline="0" dirty="0" smtClean="0">
                <a:effectLst/>
              </a:rPr>
              <a:t>One offers to do something and the other offers to do something in return</a:t>
            </a:r>
          </a:p>
          <a:p>
            <a:pPr marL="114300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baseline="0" dirty="0" smtClean="0">
                <a:effectLst/>
              </a:rPr>
              <a:t>Contracts are written in many cases</a:t>
            </a:r>
          </a:p>
          <a:p>
            <a:pPr marL="160020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effectLst/>
              </a:rPr>
              <a:t>Both </a:t>
            </a:r>
            <a:r>
              <a:rPr lang="en-US" sz="2000" smtClean="0">
                <a:effectLst/>
              </a:rPr>
              <a:t>parties</a:t>
            </a:r>
            <a:r>
              <a:rPr lang="en-US" sz="2000" baseline="0" smtClean="0">
                <a:effectLst/>
              </a:rPr>
              <a:t> know </a:t>
            </a:r>
            <a:r>
              <a:rPr lang="en-US" sz="2000" baseline="0" dirty="0" smtClean="0">
                <a:effectLst/>
              </a:rPr>
              <a:t>the exact terms</a:t>
            </a:r>
          </a:p>
          <a:p>
            <a:pPr marL="160020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aseline="0" dirty="0" smtClean="0">
                <a:effectLst/>
              </a:rPr>
              <a:t>Provides proof of the agreement</a:t>
            </a:r>
          </a:p>
          <a:p>
            <a:pPr marL="160020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aseline="0" dirty="0" smtClean="0">
                <a:effectLst/>
              </a:rPr>
              <a:t>Statute of Frauds requires certain contracts be written</a:t>
            </a:r>
            <a:endParaRPr lang="en-US" sz="2000" dirty="0" smtClean="0">
              <a:effectLst/>
            </a:endParaRPr>
          </a:p>
          <a:p>
            <a:pPr lvl="1"/>
            <a:endParaRPr lang="en-US" dirty="0" smtClean="0"/>
          </a:p>
        </p:txBody>
      </p:sp>
      <p:pic>
        <p:nvPicPr>
          <p:cNvPr id="1026" name="Picture 2" descr="http://t0.gstatic.com/images?q=tbn:ANd9GcSTUArMv6BneEUUTfzE40BC9cSkpIz8eCV4lh5OEspQ5pW4sqV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68" l="0" r="100000">
                        <a14:backgroundMark x1="16129" y1="24354" x2="16129" y2="24354"/>
                        <a14:backgroundMark x1="26882" y1="94465" x2="26882" y2="94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0" y="2020746"/>
            <a:ext cx="1447800" cy="21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oJd_AWC67K2vfCwhDun2t2h6YIEhZC4ttFDrGcmjW0ToHuCtCK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592">
                        <a14:backgroundMark x1="7042" y1="16034" x2="7042" y2="16034"/>
                        <a14:backgroundMark x1="91080" y1="17722" x2="91080" y2="17722"/>
                        <a14:backgroundMark x1="86385" y1="84388" x2="86385" y2="84388"/>
                        <a14:backgroundMark x1="53991" y1="97046" x2="53991" y2="97046"/>
                        <a14:backgroundMark x1="12676" y1="97046" x2="12676" y2="97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143000"/>
            <a:ext cx="1419225" cy="15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/>
              <a:t>Bilateral – two sided</a:t>
            </a:r>
          </a:p>
          <a:p>
            <a:pPr lvl="2"/>
            <a:r>
              <a:rPr lang="en-US" dirty="0" smtClean="0"/>
              <a:t>When the contract contains two promises</a:t>
            </a:r>
          </a:p>
          <a:p>
            <a:pPr lvl="1"/>
            <a:r>
              <a:rPr lang="en-US" dirty="0" smtClean="0"/>
              <a:t>Unilateral – one sided</a:t>
            </a:r>
          </a:p>
          <a:p>
            <a:pPr lvl="2"/>
            <a:r>
              <a:rPr lang="en-US" dirty="0" smtClean="0"/>
              <a:t>When a contract only</a:t>
            </a:r>
            <a:r>
              <a:rPr lang="en-US" baseline="0" dirty="0" smtClean="0"/>
              <a:t> contains the offer and the condition, but no acceptance</a:t>
            </a:r>
          </a:p>
          <a:p>
            <a:pPr lvl="2"/>
            <a:r>
              <a:rPr lang="en-US" baseline="0" dirty="0" smtClean="0"/>
              <a:t>Example are reward posters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00235"/>
            <a:ext cx="4867275" cy="27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BD94-3FEE-4679-85B3-156BC4CAF7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8382000" cy="5486400"/>
          </a:xfrm>
        </p:spPr>
        <p:txBody>
          <a:bodyPr/>
          <a:lstStyle/>
          <a:p>
            <a:r>
              <a:rPr lang="en-US" dirty="0" smtClean="0"/>
              <a:t>Reviewing What You</a:t>
            </a:r>
            <a:r>
              <a:rPr lang="en-US" baseline="0" dirty="0" smtClean="0"/>
              <a:t> Learned</a:t>
            </a:r>
          </a:p>
          <a:p>
            <a:pPr lvl="1"/>
            <a:r>
              <a:rPr lang="en-US" dirty="0" smtClean="0"/>
              <a:t>What</a:t>
            </a:r>
            <a:r>
              <a:rPr lang="en-US" baseline="0" dirty="0" smtClean="0"/>
              <a:t> are the elements of a contract?</a:t>
            </a:r>
          </a:p>
          <a:p>
            <a:pPr lvl="1"/>
            <a:r>
              <a:rPr lang="en-US" baseline="0" dirty="0" smtClean="0"/>
              <a:t>What are the differences among valid, void, voidable, and unenforceable contracts?</a:t>
            </a:r>
          </a:p>
          <a:p>
            <a:pPr lvl="1"/>
            <a:r>
              <a:rPr lang="en-US" baseline="0" dirty="0" smtClean="0"/>
              <a:t>What are the differences between express and implied contracts?</a:t>
            </a:r>
          </a:p>
          <a:p>
            <a:pPr lvl="1"/>
            <a:r>
              <a:rPr lang="en-US" baseline="0" dirty="0" smtClean="0"/>
              <a:t>What are the differences between unilateral and bilateral contracts?</a:t>
            </a:r>
          </a:p>
          <a:p>
            <a:pPr lvl="1"/>
            <a:r>
              <a:rPr lang="en-US" baseline="0" dirty="0" smtClean="0"/>
              <a:t>What are the differences between oral and written contracts?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e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Business Law Master Slides</Template>
  <TotalTime>532</TotalTime>
  <Words>1668</Words>
  <Application>Microsoft Office PowerPoint</Application>
  <PresentationFormat>On-screen Show (4:3)</PresentationFormat>
  <Paragraphs>274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Scott Hingle</cp:lastModifiedBy>
  <cp:revision>47</cp:revision>
  <dcterms:created xsi:type="dcterms:W3CDTF">2012-07-08T12:52:54Z</dcterms:created>
  <dcterms:modified xsi:type="dcterms:W3CDTF">2017-03-03T15:43:07Z</dcterms:modified>
</cp:coreProperties>
</file>