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18"/>
  </p:notesMasterIdLst>
  <p:sldIdLst>
    <p:sldId id="257" r:id="rId2"/>
    <p:sldId id="258" r:id="rId3"/>
    <p:sldId id="263" r:id="rId4"/>
    <p:sldId id="270" r:id="rId5"/>
    <p:sldId id="264" r:id="rId6"/>
    <p:sldId id="273" r:id="rId7"/>
    <p:sldId id="265" r:id="rId8"/>
    <p:sldId id="271" r:id="rId9"/>
    <p:sldId id="261" r:id="rId10"/>
    <p:sldId id="260" r:id="rId11"/>
    <p:sldId id="259" r:id="rId12"/>
    <p:sldId id="266" r:id="rId13"/>
    <p:sldId id="274" r:id="rId14"/>
    <p:sldId id="267" r:id="rId15"/>
    <p:sldId id="268"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621" autoAdjust="0"/>
    <p:restoredTop sz="62447" autoAdjust="0"/>
  </p:normalViewPr>
  <p:slideViewPr>
    <p:cSldViewPr>
      <p:cViewPr varScale="1">
        <p:scale>
          <a:sx n="57" d="100"/>
          <a:sy n="57" d="100"/>
        </p:scale>
        <p:origin x="1836" y="78"/>
      </p:cViewPr>
      <p:guideLst>
        <p:guide orient="horz" pos="2160"/>
        <p:guide pos="2880"/>
      </p:guideLst>
    </p:cSldViewPr>
  </p:slideViewPr>
  <p:outlineViewPr>
    <p:cViewPr>
      <p:scale>
        <a:sx n="33" d="100"/>
        <a:sy n="33" d="100"/>
      </p:scale>
      <p:origin x="53" y="164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8D1FF-BFCD-4E6A-A862-B800D9001026}" type="datetimeFigureOut">
              <a:rPr lang="en-US" smtClean="0"/>
              <a:t>3/10/2017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521BA8-EFEC-4CEE-9059-7DABBE7C0554}" type="slidenum">
              <a:rPr lang="en-US" smtClean="0"/>
              <a:t>‹#›</a:t>
            </a:fld>
            <a:endParaRPr lang="en-US"/>
          </a:p>
        </p:txBody>
      </p:sp>
    </p:spTree>
    <p:extLst>
      <p:ext uri="{BB962C8B-B14F-4D97-AF65-F5344CB8AC3E}">
        <p14:creationId xmlns:p14="http://schemas.microsoft.com/office/powerpoint/2010/main" val="425510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a:t>
            </a:fld>
            <a:endParaRPr lang="en-US"/>
          </a:p>
        </p:txBody>
      </p:sp>
    </p:spTree>
    <p:extLst>
      <p:ext uri="{BB962C8B-B14F-4D97-AF65-F5344CB8AC3E}">
        <p14:creationId xmlns:p14="http://schemas.microsoft.com/office/powerpoint/2010/main" val="3089452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Undue Influence</a:t>
            </a:r>
            <a:endParaRPr lang="en-US" b="0" dirty="0" smtClean="0"/>
          </a:p>
          <a:p>
            <a:r>
              <a:rPr lang="en-US" b="0" dirty="0" smtClean="0"/>
              <a:t>Read Example 10 on page 139</a:t>
            </a:r>
            <a:endParaRPr lang="en-US" b="1" dirty="0"/>
          </a:p>
        </p:txBody>
      </p:sp>
      <p:sp>
        <p:nvSpPr>
          <p:cNvPr id="4" name="Slide Number Placeholder 3"/>
          <p:cNvSpPr>
            <a:spLocks noGrp="1"/>
          </p:cNvSpPr>
          <p:nvPr>
            <p:ph type="sldNum" sz="quarter" idx="10"/>
          </p:nvPr>
        </p:nvSpPr>
        <p:spPr/>
        <p:txBody>
          <a:bodyPr/>
          <a:lstStyle/>
          <a:p>
            <a:fld id="{3E521BA8-EFEC-4CEE-9059-7DABBE7C0554}" type="slidenum">
              <a:rPr lang="en-US" smtClean="0"/>
              <a:t>15</a:t>
            </a:fld>
            <a:endParaRPr lang="en-US"/>
          </a:p>
        </p:txBody>
      </p:sp>
    </p:spTree>
    <p:extLst>
      <p:ext uri="{BB962C8B-B14F-4D97-AF65-F5344CB8AC3E}">
        <p14:creationId xmlns:p14="http://schemas.microsoft.com/office/powerpoint/2010/main" val="35980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is Genuine Agreement achieved?</a:t>
            </a:r>
          </a:p>
          <a:p>
            <a:r>
              <a:rPr lang="en-US" baseline="0" dirty="0" smtClean="0"/>
              <a:t>    When a valid offer is accepted</a:t>
            </a:r>
          </a:p>
          <a:p>
            <a:endParaRPr lang="en-US" dirty="0" smtClean="0"/>
          </a:p>
          <a:p>
            <a:r>
              <a:rPr lang="en-US" dirty="0" smtClean="0"/>
              <a:t>Courts describe this type of agreement</a:t>
            </a:r>
            <a:r>
              <a:rPr lang="en-US" baseline="0" dirty="0" smtClean="0"/>
              <a:t> a “meeting of the minds”</a:t>
            </a:r>
          </a:p>
          <a:p>
            <a:endParaRPr lang="en-US" baseline="0" dirty="0" smtClean="0"/>
          </a:p>
          <a:p>
            <a:r>
              <a:rPr lang="en-US" baseline="0" dirty="0" smtClean="0"/>
              <a:t>Making the assumption that the other three elements of the contract are in place</a:t>
            </a:r>
          </a:p>
          <a:p>
            <a:r>
              <a:rPr lang="en-US" baseline="0" dirty="0" smtClean="0"/>
              <a:t>	Consideration</a:t>
            </a:r>
          </a:p>
          <a:p>
            <a:r>
              <a:rPr lang="en-US" baseline="0" dirty="0" smtClean="0"/>
              <a:t>	Capacity</a:t>
            </a:r>
          </a:p>
          <a:p>
            <a:r>
              <a:rPr lang="en-US" baseline="0" dirty="0" smtClean="0"/>
              <a:t>	Legality</a:t>
            </a:r>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2</a:t>
            </a:fld>
            <a:endParaRPr lang="en-US"/>
          </a:p>
        </p:txBody>
      </p:sp>
    </p:spTree>
    <p:extLst>
      <p:ext uri="{BB962C8B-B14F-4D97-AF65-F5344CB8AC3E}">
        <p14:creationId xmlns:p14="http://schemas.microsoft.com/office/powerpoint/2010/main" val="1517990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must be a false representation</a:t>
            </a:r>
            <a:r>
              <a:rPr lang="en-US" baseline="0" dirty="0" smtClean="0"/>
              <a:t> of fact</a:t>
            </a:r>
          </a:p>
          <a:p>
            <a:endParaRPr lang="en-US" baseline="0" dirty="0" smtClean="0"/>
          </a:p>
          <a:p>
            <a:r>
              <a:rPr lang="en-US" baseline="0" dirty="0" smtClean="0"/>
              <a:t>-The party making the representation must know it is false</a:t>
            </a:r>
          </a:p>
          <a:p>
            <a:endParaRPr lang="en-US" baseline="0" dirty="0" smtClean="0"/>
          </a:p>
          <a:p>
            <a:r>
              <a:rPr lang="en-US" baseline="0" dirty="0" smtClean="0"/>
              <a:t>-The false representation must be made with the intent that it be relied upon</a:t>
            </a:r>
          </a:p>
          <a:p>
            <a:endParaRPr lang="en-US" baseline="0" dirty="0" smtClean="0"/>
          </a:p>
          <a:p>
            <a:r>
              <a:rPr lang="en-US" baseline="0" dirty="0" smtClean="0"/>
              <a:t>-The innocent party must reasonable rely upon the false representation</a:t>
            </a:r>
          </a:p>
          <a:p>
            <a:endParaRPr lang="en-US" baseline="0" dirty="0" smtClean="0"/>
          </a:p>
          <a:p>
            <a:r>
              <a:rPr lang="en-US" baseline="0" dirty="0" smtClean="0"/>
              <a:t>-The innocent party must actually suffer some monetary loss</a:t>
            </a:r>
          </a:p>
          <a:p>
            <a:endParaRPr lang="en-US" baseline="0" dirty="0" smtClean="0"/>
          </a:p>
          <a:p>
            <a:r>
              <a:rPr lang="en-US" dirty="0" smtClean="0"/>
              <a:t>punitive damages awarded to each plaintiff is not only an attempt to punish the hotel for its misconduct, or to deter it from future failure to properly exterminate, but also, or perhaps instead, an attempt, albeit an imperfect one, to effect societal compensation.</a:t>
            </a:r>
            <a:br>
              <a:rPr lang="en-US" dirty="0" smtClean="0"/>
            </a:br>
            <a:endParaRPr lang="en-US" baseline="0" dirty="0" smtClean="0"/>
          </a:p>
          <a:p>
            <a:endParaRPr lang="en-US" baseline="0" dirty="0" smtClean="0"/>
          </a:p>
          <a:p>
            <a:r>
              <a:rPr lang="en-US" dirty="0" smtClean="0"/>
              <a:t>Types of criminal fraud include:</a:t>
            </a:r>
          </a:p>
          <a:p>
            <a:r>
              <a:rPr lang="en-US" dirty="0" smtClean="0"/>
              <a:t>bait and switch</a:t>
            </a:r>
          </a:p>
          <a:p>
            <a:r>
              <a:rPr lang="en-US" dirty="0" smtClean="0"/>
              <a:t>bankruptcy fraud</a:t>
            </a:r>
          </a:p>
          <a:p>
            <a:r>
              <a:rPr lang="en-US" dirty="0" smtClean="0"/>
              <a:t>benefit fraud, committing fraud to get government benefits</a:t>
            </a:r>
          </a:p>
          <a:p>
            <a:r>
              <a:rPr lang="en-US" dirty="0" smtClean="0"/>
              <a:t>counterfeit</a:t>
            </a:r>
          </a:p>
          <a:p>
            <a:r>
              <a:rPr lang="en-US" dirty="0" smtClean="0"/>
              <a:t>charlatanism (psychic and occult),</a:t>
            </a:r>
          </a:p>
          <a:p>
            <a:r>
              <a:rPr lang="en-US" dirty="0" smtClean="0"/>
              <a:t>confidence tricks such as the 419 fraud and Spanish Prisoner</a:t>
            </a:r>
          </a:p>
          <a:p>
            <a:r>
              <a:rPr lang="en-US" sz="1200" b="0" u="sng" kern="1200" dirty="0" smtClean="0">
                <a:solidFill>
                  <a:schemeClr val="tx1"/>
                </a:solidFill>
                <a:effectLst/>
                <a:latin typeface="+mn-lt"/>
                <a:ea typeface="+mn-ea"/>
                <a:cs typeface="+mn-cs"/>
                <a:hlinkClick r:id="" action="ppaction://hlinkfile"/>
              </a:rPr>
              <a:t>selling</a:t>
            </a:r>
            <a:r>
              <a:rPr lang="en-US" dirty="0" smtClean="0"/>
              <a:t> counterfeit goods which are not what they claim to be, e.g., designer clothing, fake works of art, archaeological objects, etc.</a:t>
            </a:r>
          </a:p>
          <a:p>
            <a:r>
              <a:rPr lang="en-US" dirty="0" smtClean="0"/>
              <a:t>creation of false companies or "long firms"</a:t>
            </a:r>
          </a:p>
          <a:p>
            <a:r>
              <a:rPr lang="en-US" dirty="0" smtClean="0"/>
              <a:t>embezzlement, taking </a:t>
            </a:r>
            <a:r>
              <a:rPr lang="en-US" sz="1200" b="0" u="sng" kern="1200" dirty="0" smtClean="0">
                <a:solidFill>
                  <a:schemeClr val="tx1"/>
                </a:solidFill>
                <a:effectLst/>
                <a:latin typeface="+mn-lt"/>
                <a:ea typeface="+mn-ea"/>
                <a:cs typeface="+mn-cs"/>
                <a:hlinkClick r:id="" action="ppaction://hlinkfile"/>
              </a:rPr>
              <a:t>money</a:t>
            </a:r>
            <a:r>
              <a:rPr lang="en-US" dirty="0" smtClean="0"/>
              <a:t> which one has been entrusted with on behalf of another party</a:t>
            </a:r>
          </a:p>
          <a:p>
            <a:r>
              <a:rPr lang="en-US" dirty="0" smtClean="0"/>
              <a:t>false advertising</a:t>
            </a:r>
          </a:p>
          <a:p>
            <a:r>
              <a:rPr lang="en-US" dirty="0" smtClean="0"/>
              <a:t>false billing</a:t>
            </a:r>
          </a:p>
          <a:p>
            <a:r>
              <a:rPr lang="en-US" dirty="0" smtClean="0"/>
              <a:t>false </a:t>
            </a:r>
            <a:r>
              <a:rPr lang="en-US" sz="1200" b="0" u="sng" kern="1200" dirty="0" smtClean="0">
                <a:solidFill>
                  <a:schemeClr val="tx1"/>
                </a:solidFill>
                <a:effectLst/>
                <a:latin typeface="+mn-lt"/>
                <a:ea typeface="+mn-ea"/>
                <a:cs typeface="+mn-cs"/>
                <a:hlinkClick r:id="" action="ppaction://hlinkfile"/>
              </a:rPr>
              <a:t>insurance</a:t>
            </a:r>
            <a:r>
              <a:rPr lang="en-US" dirty="0" smtClean="0"/>
              <a:t> claims</a:t>
            </a:r>
          </a:p>
          <a:p>
            <a:r>
              <a:rPr lang="en-US" dirty="0" smtClean="0"/>
              <a:t>forgery of documents or signatures,</a:t>
            </a:r>
          </a:p>
          <a:p>
            <a:r>
              <a:rPr lang="en-US" dirty="0" smtClean="0"/>
              <a:t>health fraud, for example selling of products known not to be effective, such as quack medicines,</a:t>
            </a:r>
          </a:p>
          <a:p>
            <a:r>
              <a:rPr lang="en-US" sz="1200" b="0" u="sng" kern="1200" dirty="0" smtClean="0">
                <a:solidFill>
                  <a:schemeClr val="tx1"/>
                </a:solidFill>
                <a:effectLst/>
                <a:latin typeface="+mn-lt"/>
                <a:ea typeface="+mn-ea"/>
                <a:cs typeface="+mn-cs"/>
                <a:hlinkClick r:id="" action="ppaction://hlinkfile"/>
              </a:rPr>
              <a:t>identity theft</a:t>
            </a:r>
            <a:endParaRPr lang="en-US" dirty="0" smtClean="0"/>
          </a:p>
          <a:p>
            <a:r>
              <a:rPr lang="en-US" dirty="0" smtClean="0"/>
              <a:t>investment frauds, such as Ponzi schemes and Pyramid schemes</a:t>
            </a:r>
          </a:p>
          <a:p>
            <a:r>
              <a:rPr lang="en-US" dirty="0" smtClean="0"/>
              <a:t>Religious fraud</a:t>
            </a:r>
          </a:p>
          <a:p>
            <a:r>
              <a:rPr lang="en-US" dirty="0" smtClean="0"/>
              <a:t>marriage fraud to obtain immigration rights without entitlement</a:t>
            </a:r>
          </a:p>
          <a:p>
            <a:r>
              <a:rPr lang="en-US" dirty="0" smtClean="0"/>
              <a:t>rigged gambling </a:t>
            </a:r>
            <a:r>
              <a:rPr lang="en-US" sz="1200" b="0" u="sng" kern="1200" dirty="0" smtClean="0">
                <a:solidFill>
                  <a:schemeClr val="tx1"/>
                </a:solidFill>
                <a:effectLst/>
                <a:latin typeface="+mn-lt"/>
                <a:ea typeface="+mn-ea"/>
                <a:cs typeface="+mn-cs"/>
                <a:hlinkClick r:id="" action="ppaction://hlinkfile"/>
              </a:rPr>
              <a:t>games</a:t>
            </a:r>
            <a:r>
              <a:rPr lang="en-US" dirty="0" smtClean="0"/>
              <a:t> such as the shell game</a:t>
            </a:r>
          </a:p>
          <a:p>
            <a:r>
              <a:rPr lang="en-US" dirty="0" smtClean="0"/>
              <a:t>securities frauds such as pump and dump</a:t>
            </a:r>
          </a:p>
          <a:p>
            <a:r>
              <a:rPr lang="en-US" dirty="0" smtClean="0"/>
              <a:t>taking payment for goods ordered with no intention of delivering them</a:t>
            </a:r>
          </a:p>
          <a:p>
            <a:r>
              <a:rPr lang="en-US" dirty="0" smtClean="0"/>
              <a:t>tax fraud, not reporting revenue or illegally avoiding </a:t>
            </a:r>
            <a:r>
              <a:rPr lang="en-US" sz="1200" b="0" u="sng" kern="1200" dirty="0" smtClean="0">
                <a:solidFill>
                  <a:schemeClr val="tx1"/>
                </a:solidFill>
                <a:effectLst/>
                <a:latin typeface="+mn-lt"/>
                <a:ea typeface="+mn-ea"/>
                <a:cs typeface="+mn-cs"/>
                <a:hlinkClick r:id="" action="ppaction://hlinkfile"/>
              </a:rPr>
              <a:t>taxes</a:t>
            </a:r>
            <a:r>
              <a:rPr lang="en-US" dirty="0" smtClean="0"/>
              <a:t> (tax evasion). </a:t>
            </a:r>
            <a:r>
              <a:rPr lang="en-US" dirty="0" err="1" smtClean="0"/>
              <a:t>Iin</a:t>
            </a:r>
            <a:r>
              <a:rPr lang="en-US" dirty="0" smtClean="0"/>
              <a:t> some countries tax fraud is also prosecuted under false billing or tax forgery</a:t>
            </a:r>
          </a:p>
          <a:p>
            <a:endParaRPr lang="en-US" dirty="0" smtClean="0"/>
          </a:p>
          <a:p>
            <a:r>
              <a:rPr lang="en-US" b="1" dirty="0" smtClean="0"/>
              <a:t>False Advertising and Consumer Fraud</a:t>
            </a:r>
          </a:p>
          <a:p>
            <a:r>
              <a:rPr lang="en-US" dirty="0" smtClean="0"/>
              <a:t>False advertising is one of the most common forms of consumer fraud. Such fraud often results when misleading statements are made in an advertisement in an attempt to over-hype a product or service. For example, if a LASIK service guarantees 20/20 vision, and a customer's vision is only 20/30 following a procedure, then this could be considered false advertising.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3</a:t>
            </a:fld>
            <a:endParaRPr lang="en-US"/>
          </a:p>
        </p:txBody>
      </p:sp>
    </p:spTree>
    <p:extLst>
      <p:ext uri="{BB962C8B-B14F-4D97-AF65-F5344CB8AC3E}">
        <p14:creationId xmlns:p14="http://schemas.microsoft.com/office/powerpoint/2010/main" val="87440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Material Fact:</a:t>
            </a:r>
            <a:endParaRPr lang="en-US" b="0" dirty="0" smtClean="0"/>
          </a:p>
          <a:p>
            <a:r>
              <a:rPr lang="en-US" b="0" dirty="0" smtClean="0"/>
              <a:t>The</a:t>
            </a:r>
            <a:r>
              <a:rPr lang="en-US" b="0" baseline="0" dirty="0" smtClean="0"/>
              <a:t> law does allow for some “sales talk”</a:t>
            </a:r>
          </a:p>
          <a:p>
            <a:r>
              <a:rPr lang="en-US" b="0" baseline="0" dirty="0" smtClean="0"/>
              <a:t>     “this car is really flashy” is an opinion</a:t>
            </a:r>
          </a:p>
          <a:p>
            <a:r>
              <a:rPr lang="en-US" b="0" baseline="0" dirty="0" smtClean="0"/>
              <a:t>     “you will get plenty of dates with this car” is an opinion and a promise of future action</a:t>
            </a:r>
          </a:p>
          <a:p>
            <a:endParaRPr lang="en-US" b="0" baseline="0" dirty="0" smtClean="0"/>
          </a:p>
          <a:p>
            <a:r>
              <a:rPr lang="en-US" b="1" baseline="0" dirty="0" smtClean="0"/>
              <a:t>Concealment</a:t>
            </a:r>
            <a:endParaRPr lang="en-US" b="0" baseline="0" dirty="0" smtClean="0"/>
          </a:p>
          <a:p>
            <a:r>
              <a:rPr lang="en-US" b="0" baseline="0" dirty="0" smtClean="0"/>
              <a:t>     Sellers disclosure </a:t>
            </a:r>
            <a:r>
              <a:rPr lang="en-US" b="0" baseline="0" dirty="0" err="1" smtClean="0"/>
              <a:t>doco</a:t>
            </a:r>
            <a:r>
              <a:rPr lang="en-US" b="0" baseline="0" dirty="0" smtClean="0"/>
              <a:t> for real estate</a:t>
            </a:r>
          </a:p>
          <a:p>
            <a:endParaRPr lang="en-US" b="0" baseline="0" dirty="0" smtClean="0"/>
          </a:p>
          <a:p>
            <a:r>
              <a:rPr lang="en-US" b="0" baseline="0" dirty="0" smtClean="0"/>
              <a:t>If the sellers know about a problem that is not readily seen by the buyer, they have the duty to disclose.  The buyer is relying on the sellers knowledge about the subject</a:t>
            </a:r>
            <a:endParaRPr lang="en-US" b="1" dirty="0" smtClean="0"/>
          </a:p>
        </p:txBody>
      </p:sp>
      <p:sp>
        <p:nvSpPr>
          <p:cNvPr id="4" name="Slide Number Placeholder 3"/>
          <p:cNvSpPr>
            <a:spLocks noGrp="1"/>
          </p:cNvSpPr>
          <p:nvPr>
            <p:ph type="sldNum" sz="quarter" idx="10"/>
          </p:nvPr>
        </p:nvSpPr>
        <p:spPr/>
        <p:txBody>
          <a:bodyPr/>
          <a:lstStyle/>
          <a:p>
            <a:fld id="{3E521BA8-EFEC-4CEE-9059-7DABBE7C0554}" type="slidenum">
              <a:rPr lang="en-US" smtClean="0"/>
              <a:t>4</a:t>
            </a:fld>
            <a:endParaRPr lang="en-US"/>
          </a:p>
        </p:txBody>
      </p:sp>
    </p:spTree>
    <p:extLst>
      <p:ext uri="{BB962C8B-B14F-4D97-AF65-F5344CB8AC3E}">
        <p14:creationId xmlns:p14="http://schemas.microsoft.com/office/powerpoint/2010/main" val="3192004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Read</a:t>
            </a:r>
            <a:r>
              <a:rPr lang="en-US" baseline="0" dirty="0" smtClean="0"/>
              <a:t> Example 1 on page 130</a:t>
            </a:r>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5</a:t>
            </a:fld>
            <a:endParaRPr lang="en-US"/>
          </a:p>
        </p:txBody>
      </p:sp>
    </p:spTree>
    <p:extLst>
      <p:ext uri="{BB962C8B-B14F-4D97-AF65-F5344CB8AC3E}">
        <p14:creationId xmlns:p14="http://schemas.microsoft.com/office/powerpoint/2010/main" val="1612539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False Representation Intended</a:t>
            </a:r>
            <a:r>
              <a:rPr lang="en-US" baseline="0" dirty="0" smtClean="0"/>
              <a:t> to be Relied Upon</a:t>
            </a:r>
            <a:endParaRPr lang="en-US" dirty="0" smtClean="0"/>
          </a:p>
          <a:p>
            <a:r>
              <a:rPr lang="en-US" dirty="0" smtClean="0"/>
              <a:t>Example 2 on page 131</a:t>
            </a:r>
          </a:p>
          <a:p>
            <a:endParaRPr lang="en-US" dirty="0" smtClean="0"/>
          </a:p>
          <a:p>
            <a:r>
              <a:rPr lang="en-US" dirty="0" smtClean="0"/>
              <a:t>False Representation Actually Relied Upon</a:t>
            </a:r>
          </a:p>
          <a:p>
            <a:r>
              <a:rPr lang="en-US" dirty="0" smtClean="0"/>
              <a:t>Example 3 on page 131</a:t>
            </a:r>
          </a:p>
          <a:p>
            <a:endParaRPr lang="en-US" dirty="0" smtClean="0"/>
          </a:p>
          <a:p>
            <a:r>
              <a:rPr lang="en-US" dirty="0" smtClean="0"/>
              <a:t>Resulting</a:t>
            </a:r>
            <a:r>
              <a:rPr lang="en-US" baseline="0" dirty="0" smtClean="0"/>
              <a:t> Loss</a:t>
            </a:r>
          </a:p>
          <a:p>
            <a:endParaRPr lang="en-US" baseline="0" dirty="0" smtClean="0"/>
          </a:p>
          <a:p>
            <a:r>
              <a:rPr lang="en-US" baseline="0" dirty="0" smtClean="0"/>
              <a:t>If you purchased a used CD player that the seller told you it was “in perfect working condition” and you find out that is was not, you have lost what you paid for the CD player and can sue on the basis of fraud.</a:t>
            </a:r>
          </a:p>
          <a:p>
            <a:endParaRPr lang="en-US" baseline="0" dirty="0" smtClean="0"/>
          </a:p>
          <a:p>
            <a:r>
              <a:rPr lang="en-US" baseline="0" dirty="0" smtClean="0"/>
              <a:t>If you received the CD player in exchange for a favor, since you suffered no monetary loss you do not have a fraud case/.</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6</a:t>
            </a:fld>
            <a:endParaRPr lang="en-US"/>
          </a:p>
        </p:txBody>
      </p:sp>
    </p:spTree>
    <p:extLst>
      <p:ext uri="{BB962C8B-B14F-4D97-AF65-F5344CB8AC3E}">
        <p14:creationId xmlns:p14="http://schemas.microsoft.com/office/powerpoint/2010/main" val="4031321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contract law is to fulfill the reasonable expectations</a:t>
            </a:r>
            <a:r>
              <a:rPr lang="en-US" baseline="0" dirty="0" smtClean="0"/>
              <a:t> of the parties to a contract. </a:t>
            </a:r>
          </a:p>
          <a:p>
            <a:endParaRPr lang="en-US" baseline="0" dirty="0" smtClean="0"/>
          </a:p>
          <a:p>
            <a:r>
              <a:rPr lang="en-US" baseline="0" dirty="0" smtClean="0"/>
              <a:t>People sometimes enter into contracts believing that certain information is true when it is actually not, or visa-versa</a:t>
            </a:r>
          </a:p>
          <a:p>
            <a:endParaRPr lang="en-US" baseline="0" dirty="0" smtClean="0"/>
          </a:p>
          <a:p>
            <a:r>
              <a:rPr lang="en-US" b="1" baseline="0" dirty="0" smtClean="0"/>
              <a:t>Unilateral Mistake</a:t>
            </a:r>
            <a:r>
              <a:rPr lang="en-US" b="0" baseline="0" dirty="0" smtClean="0"/>
              <a:t/>
            </a:r>
            <a:br>
              <a:rPr lang="en-US" b="0" baseline="0" dirty="0" smtClean="0"/>
            </a:br>
            <a:r>
              <a:rPr lang="en-US" b="0" baseline="0" dirty="0" smtClean="0"/>
              <a:t>Read Example 5 on page 133</a:t>
            </a:r>
          </a:p>
          <a:p>
            <a:endParaRPr lang="en-US" b="0" baseline="0" dirty="0" smtClean="0"/>
          </a:p>
          <a:p>
            <a:r>
              <a:rPr lang="en-US" b="0" baseline="0" dirty="0" smtClean="0"/>
              <a:t>You sign a contract to mow the neighbors lawn at least once a week, through the summer.</a:t>
            </a:r>
          </a:p>
          <a:p>
            <a:endParaRPr lang="en-US" b="1" baseline="0" dirty="0" smtClean="0"/>
          </a:p>
          <a:p>
            <a:r>
              <a:rPr lang="en-US" dirty="0" smtClean="0"/>
              <a:t>Your oral agreement</a:t>
            </a:r>
            <a:r>
              <a:rPr lang="en-US" baseline="0" dirty="0" smtClean="0"/>
              <a:t> was every other week.</a:t>
            </a:r>
          </a:p>
          <a:p>
            <a:endParaRPr lang="en-US" baseline="0" dirty="0" smtClean="0"/>
          </a:p>
          <a:p>
            <a:r>
              <a:rPr lang="en-US" baseline="0" dirty="0" smtClean="0"/>
              <a:t>Your are obligated to your written contract.</a:t>
            </a:r>
          </a:p>
          <a:p>
            <a:r>
              <a:rPr lang="en-US" baseline="0" dirty="0" smtClean="0"/>
              <a:t>Your signature shows that you are unconditionally agreeing to the terms outlined in the contract.</a:t>
            </a:r>
          </a:p>
          <a:p>
            <a:endParaRPr lang="en-US" baseline="0" dirty="0" smtClean="0"/>
          </a:p>
          <a:p>
            <a:r>
              <a:rPr lang="en-US" b="1" dirty="0" smtClean="0"/>
              <a:t>What is a Unilateral mistake?</a:t>
            </a:r>
            <a:r>
              <a:rPr lang="en-US" dirty="0" smtClean="0"/>
              <a:t> </a:t>
            </a:r>
            <a:br>
              <a:rPr lang="en-US" dirty="0" smtClean="0"/>
            </a:br>
            <a:r>
              <a:rPr lang="en-US" dirty="0" smtClean="0"/>
              <a:t>An error on the part of one person to a contract.  A person cannot get out of a contract because they made a mistake. </a:t>
            </a:r>
          </a:p>
          <a:p>
            <a:endParaRPr lang="en-US" b="1" dirty="0" smtClean="0"/>
          </a:p>
          <a:p>
            <a:r>
              <a:rPr lang="en-US" b="1" dirty="0" smtClean="0"/>
              <a:t>What are two types of Unilateral mistakes ?</a:t>
            </a:r>
            <a:r>
              <a:rPr lang="en-US" dirty="0" smtClean="0"/>
              <a:t> </a:t>
            </a:r>
            <a:br>
              <a:rPr lang="en-US" dirty="0" smtClean="0"/>
            </a:br>
            <a:r>
              <a:rPr lang="en-US" dirty="0" smtClean="0"/>
              <a:t>Mistake as to the Nature of the Agreement - Failure to read  the contract, or the failure to understand the language used in </a:t>
            </a:r>
            <a:br>
              <a:rPr lang="en-US" dirty="0" smtClean="0"/>
            </a:br>
            <a:r>
              <a:rPr lang="en-US" dirty="0" smtClean="0"/>
              <a:t>the contract, is no excuse. </a:t>
            </a:r>
          </a:p>
          <a:p>
            <a:r>
              <a:rPr lang="en-US" dirty="0" smtClean="0"/>
              <a:t>Mistake as to the Identity of Party -  may cause a contract to be void when you are not dealing in a face to face manner. </a:t>
            </a:r>
            <a:br>
              <a:rPr lang="en-US" dirty="0" smtClean="0"/>
            </a:br>
            <a:r>
              <a:rPr lang="en-US" dirty="0" smtClean="0"/>
              <a:t>However,  When dealing face to face, a mistake in identity is no excuse. </a:t>
            </a:r>
          </a:p>
          <a:p>
            <a:endParaRPr lang="en-US" b="1" dirty="0" smtClean="0"/>
          </a:p>
          <a:p>
            <a:r>
              <a:rPr lang="en-US" b="1" dirty="0" smtClean="0"/>
              <a:t>What is Bilateral Mistake ?</a:t>
            </a:r>
            <a:r>
              <a:rPr lang="en-US" dirty="0" smtClean="0"/>
              <a:t> </a:t>
            </a:r>
            <a:br>
              <a:rPr lang="en-US" dirty="0" smtClean="0"/>
            </a:br>
            <a:r>
              <a:rPr lang="en-US" dirty="0" smtClean="0"/>
              <a:t>A mutual mistake by both parties.  Either party can avoid the contract. </a:t>
            </a:r>
          </a:p>
          <a:p>
            <a:endParaRPr lang="en-US" baseline="0" dirty="0" smtClean="0"/>
          </a:p>
          <a:p>
            <a:endParaRPr lang="en-US" baseline="0" dirty="0" smtClean="0"/>
          </a:p>
          <a:p>
            <a:r>
              <a:rPr lang="en-US" b="1" baseline="0" dirty="0" smtClean="0"/>
              <a:t>Mistake as to the identity</a:t>
            </a:r>
            <a:endParaRPr lang="en-US" b="0" baseline="0" dirty="0" smtClean="0"/>
          </a:p>
          <a:p>
            <a:r>
              <a:rPr lang="en-US" b="0" baseline="0" dirty="0" smtClean="0"/>
              <a:t>Read Example 6 on page 134</a:t>
            </a:r>
          </a:p>
          <a:p>
            <a:endParaRPr lang="en-US" b="1" baseline="0" dirty="0" smtClean="0"/>
          </a:p>
        </p:txBody>
      </p:sp>
      <p:sp>
        <p:nvSpPr>
          <p:cNvPr id="4" name="Slide Number Placeholder 3"/>
          <p:cNvSpPr>
            <a:spLocks noGrp="1"/>
          </p:cNvSpPr>
          <p:nvPr>
            <p:ph type="sldNum" sz="quarter" idx="10"/>
          </p:nvPr>
        </p:nvSpPr>
        <p:spPr/>
        <p:txBody>
          <a:bodyPr/>
          <a:lstStyle/>
          <a:p>
            <a:fld id="{3E521BA8-EFEC-4CEE-9059-7DABBE7C0554}" type="slidenum">
              <a:rPr lang="en-US" smtClean="0"/>
              <a:t>11</a:t>
            </a:fld>
            <a:endParaRPr lang="en-US"/>
          </a:p>
        </p:txBody>
      </p:sp>
    </p:spTree>
    <p:extLst>
      <p:ext uri="{BB962C8B-B14F-4D97-AF65-F5344CB8AC3E}">
        <p14:creationId xmlns:p14="http://schemas.microsoft.com/office/powerpoint/2010/main" val="1083166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Mistake as to the Possibility</a:t>
            </a:r>
            <a:r>
              <a:rPr lang="en-US" b="1" baseline="0" dirty="0" smtClean="0"/>
              <a:t> of Performance</a:t>
            </a:r>
            <a:endParaRPr lang="en-US" b="0" baseline="0" dirty="0" smtClean="0"/>
          </a:p>
          <a:p>
            <a:r>
              <a:rPr lang="en-US" b="0" baseline="0" dirty="0" smtClean="0"/>
              <a:t>Read Example 7 on page 136</a:t>
            </a:r>
          </a:p>
          <a:p>
            <a:endParaRPr lang="en-US" b="0" baseline="0" dirty="0" smtClean="0"/>
          </a:p>
          <a:p>
            <a:r>
              <a:rPr lang="en-US" b="1" dirty="0" smtClean="0"/>
              <a:t>Mistake</a:t>
            </a:r>
            <a:r>
              <a:rPr lang="en-US" b="1" baseline="0" dirty="0" smtClean="0"/>
              <a:t> as to the Subject Matter</a:t>
            </a:r>
            <a:endParaRPr lang="en-US" b="0" baseline="0" dirty="0" smtClean="0"/>
          </a:p>
          <a:p>
            <a:r>
              <a:rPr lang="en-US" b="0" baseline="0" dirty="0" smtClean="0"/>
              <a:t>Read Example 8 on page 136</a:t>
            </a:r>
            <a:endParaRPr lang="en-US" b="1" dirty="0"/>
          </a:p>
        </p:txBody>
      </p:sp>
      <p:sp>
        <p:nvSpPr>
          <p:cNvPr id="4" name="Slide Number Placeholder 3"/>
          <p:cNvSpPr>
            <a:spLocks noGrp="1"/>
          </p:cNvSpPr>
          <p:nvPr>
            <p:ph type="sldNum" sz="quarter" idx="10"/>
          </p:nvPr>
        </p:nvSpPr>
        <p:spPr/>
        <p:txBody>
          <a:bodyPr/>
          <a:lstStyle/>
          <a:p>
            <a:fld id="{3E521BA8-EFEC-4CEE-9059-7DABBE7C0554}" type="slidenum">
              <a:rPr lang="en-US" smtClean="0"/>
              <a:t>12</a:t>
            </a:fld>
            <a:endParaRPr lang="en-US"/>
          </a:p>
        </p:txBody>
      </p:sp>
    </p:spTree>
    <p:extLst>
      <p:ext uri="{BB962C8B-B14F-4D97-AF65-F5344CB8AC3E}">
        <p14:creationId xmlns:p14="http://schemas.microsoft.com/office/powerpoint/2010/main" val="140159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contracts are to be entered into</a:t>
            </a:r>
            <a:r>
              <a:rPr lang="en-US" baseline="0" dirty="0" smtClean="0"/>
              <a:t> willingly, not by force.</a:t>
            </a:r>
          </a:p>
          <a:p>
            <a:endParaRPr lang="en-US" baseline="0" dirty="0" smtClean="0"/>
          </a:p>
          <a:p>
            <a:r>
              <a:rPr lang="en-US" baseline="0" dirty="0" smtClean="0"/>
              <a:t>When actual physical force is used to establish a contract , that contract is void</a:t>
            </a:r>
          </a:p>
          <a:p>
            <a:endParaRPr lang="en-US" baseline="0" dirty="0" smtClean="0"/>
          </a:p>
          <a:p>
            <a:r>
              <a:rPr lang="en-US" baseline="0" dirty="0" smtClean="0"/>
              <a:t>When physical harm is threated to establish a contract, that contract is voidable</a:t>
            </a:r>
          </a:p>
          <a:p>
            <a:endParaRPr lang="en-US" dirty="0" smtClean="0"/>
          </a:p>
          <a:p>
            <a:r>
              <a:rPr lang="en-US" b="1" dirty="0" smtClean="0"/>
              <a:t>Economic Duress</a:t>
            </a:r>
            <a:endParaRPr lang="en-US" b="0" dirty="0" smtClean="0"/>
          </a:p>
          <a:p>
            <a:r>
              <a:rPr lang="en-US" b="0" dirty="0" smtClean="0"/>
              <a:t>Read</a:t>
            </a:r>
            <a:r>
              <a:rPr lang="en-US" b="0" baseline="0" dirty="0" smtClean="0"/>
              <a:t> Example 9 on page 137</a:t>
            </a:r>
          </a:p>
          <a:p>
            <a:endParaRPr lang="en-US" b="0" baseline="0" dirty="0" smtClean="0"/>
          </a:p>
          <a:p>
            <a:r>
              <a:rPr lang="en-US" b="0" baseline="0" dirty="0" smtClean="0"/>
              <a:t>Using a threat to exercise one’s legal rights is not duress. You can threaten to protest a business unless they honor the contract in which they entered with you.</a:t>
            </a:r>
          </a:p>
          <a:p>
            <a:endParaRPr lang="en-US" b="1" dirty="0"/>
          </a:p>
        </p:txBody>
      </p:sp>
      <p:sp>
        <p:nvSpPr>
          <p:cNvPr id="4" name="Slide Number Placeholder 3"/>
          <p:cNvSpPr>
            <a:spLocks noGrp="1"/>
          </p:cNvSpPr>
          <p:nvPr>
            <p:ph type="sldNum" sz="quarter" idx="10"/>
          </p:nvPr>
        </p:nvSpPr>
        <p:spPr/>
        <p:txBody>
          <a:bodyPr/>
          <a:lstStyle/>
          <a:p>
            <a:fld id="{3E521BA8-EFEC-4CEE-9059-7DABBE7C0554}" type="slidenum">
              <a:rPr lang="en-US" smtClean="0"/>
              <a:t>14</a:t>
            </a:fld>
            <a:endParaRPr lang="en-US"/>
          </a:p>
        </p:txBody>
      </p:sp>
    </p:spTree>
    <p:extLst>
      <p:ext uri="{BB962C8B-B14F-4D97-AF65-F5344CB8AC3E}">
        <p14:creationId xmlns:p14="http://schemas.microsoft.com/office/powerpoint/2010/main" val="1853836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3D7BD94-3FEE-4679-85B3-156BC4CAF76D}" type="slidenum">
              <a:rPr lang="en-US" smtClean="0"/>
              <a:pPr/>
              <a:t>‹#›</a:t>
            </a:fld>
            <a:endParaRPr lang="en-US" dirty="0"/>
          </a:p>
        </p:txBody>
      </p:sp>
      <p:sp>
        <p:nvSpPr>
          <p:cNvPr id="4" name="Text Placeholder 2"/>
          <p:cNvSpPr>
            <a:spLocks noGrp="1"/>
          </p:cNvSpPr>
          <p:nvPr>
            <p:ph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861127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FF0000"/>
                </a:solidFill>
              </a:defRPr>
            </a:lvl1pPr>
            <a:lvl2pPr>
              <a:defRPr>
                <a:solidFill>
                  <a:srgbClr val="0070C0"/>
                </a:solidFill>
              </a:defRPr>
            </a:lvl2pPr>
            <a:lvl3pPr>
              <a:defRPr>
                <a:solidFill>
                  <a:srgbClr val="00B050"/>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43D7BD94-3FEE-4679-85B3-156BC4CAF76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3425478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40362761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25000"/>
            <a:duotone>
              <a:prstClr val="black"/>
              <a:schemeClr val="accent5">
                <a:tint val="45000"/>
                <a:satMod val="400000"/>
              </a:schemeClr>
            </a:duotone>
          </a:blip>
          <a:srcRect/>
          <a:tile tx="0" ty="0" sx="100000" sy="100000" flip="none" algn="br"/>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382000" y="6324600"/>
            <a:ext cx="457200" cy="365125"/>
          </a:xfrm>
          <a:prstGeom prst="rect">
            <a:avLst/>
          </a:prstGeom>
        </p:spPr>
        <p:txBody>
          <a:bodyPr vert="horz" lIns="91440" tIns="45720" rIns="91440" bIns="45720" rtlCol="0" anchor="ctr"/>
          <a:lstStyle>
            <a:lvl1pPr algn="r">
              <a:defRPr sz="1400" b="1">
                <a:solidFill>
                  <a:schemeClr val="tx1">
                    <a:tint val="75000"/>
                  </a:schemeClr>
                </a:solidFill>
              </a:defRPr>
            </a:lvl1pPr>
          </a:lstStyle>
          <a:p>
            <a:fld id="{43D7BD94-3FEE-4679-85B3-156BC4CAF76D}" type="slidenum">
              <a:rPr lang="en-US" smtClean="0"/>
              <a:pPr/>
              <a:t>‹#›</a:t>
            </a:fld>
            <a:endParaRPr lang="en-US" dirty="0"/>
          </a:p>
        </p:txBody>
      </p:sp>
      <p:sp>
        <p:nvSpPr>
          <p:cNvPr id="8" name="Bevel 7"/>
          <p:cNvSpPr/>
          <p:nvPr/>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
        <p:nvSpPr>
          <p:cNvPr id="9" name="TextBox 8"/>
          <p:cNvSpPr txBox="1"/>
          <p:nvPr/>
        </p:nvSpPr>
        <p:spPr>
          <a:xfrm rot="16200000">
            <a:off x="-348734" y="348734"/>
            <a:ext cx="1066800" cy="369332"/>
          </a:xfrm>
          <a:prstGeom prst="rect">
            <a:avLst/>
          </a:prstGeom>
          <a:noFill/>
        </p:spPr>
        <p:txBody>
          <a:bodyPr wrap="square" rtlCol="0">
            <a:spAutoFit/>
          </a:bodyPr>
          <a:lstStyle/>
          <a:p>
            <a:r>
              <a:rPr lang="en-US" dirty="0" smtClean="0"/>
              <a:t>CHAPTER</a:t>
            </a:r>
            <a:endParaRPr lang="en-US" dirty="0"/>
          </a:p>
        </p:txBody>
      </p:sp>
      <p:sp>
        <p:nvSpPr>
          <p:cNvPr id="10" name="Rectangle 9"/>
          <p:cNvSpPr/>
          <p:nvPr/>
        </p:nvSpPr>
        <p:spPr>
          <a:xfrm>
            <a:off x="1524000" y="71735"/>
            <a:ext cx="61722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Genuine Agreement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userDrawn="1"/>
        </p:nvSpPr>
        <p:spPr>
          <a:xfrm rot="16200000">
            <a:off x="-348734" y="348734"/>
            <a:ext cx="10668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CHAPTER</a:t>
            </a:r>
          </a:p>
        </p:txBody>
      </p:sp>
      <p:sp>
        <p:nvSpPr>
          <p:cNvPr id="11" name="Bevel 10"/>
          <p:cNvSpPr/>
          <p:nvPr userDrawn="1"/>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6</a:t>
            </a:r>
            <a:endParaRPr lang="en-US" sz="36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58" r:id="rId2"/>
    <p:sldLayoutId id="2147483652" r:id="rId3"/>
    <p:sldLayoutId id="2147483654"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70C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public.findlaw.com/abaflg/flg-9-1b-10.htm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a:t>
            </a:fld>
            <a:endParaRPr lang="en-US" dirty="0"/>
          </a:p>
        </p:txBody>
      </p:sp>
      <p:sp>
        <p:nvSpPr>
          <p:cNvPr id="3" name="Rectangle 2"/>
          <p:cNvSpPr/>
          <p:nvPr/>
        </p:nvSpPr>
        <p:spPr>
          <a:xfrm>
            <a:off x="840260" y="990600"/>
            <a:ext cx="6370205" cy="707886"/>
          </a:xfrm>
          <a:prstGeom prst="rect">
            <a:avLst/>
          </a:prstGeom>
          <a:noFill/>
        </p:spPr>
        <p:txBody>
          <a:bodyPr wrap="none" lIns="91440" tIns="45720" rIns="91440" bIns="45720">
            <a:spAutoFit/>
          </a:bodyPr>
          <a:lstStyle/>
          <a:p>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Fraud and Misrepresentation</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8001000" cy="2308324"/>
          </a:xfrm>
          <a:prstGeom prst="rect">
            <a:avLst/>
          </a:prstGeom>
          <a:noFill/>
        </p:spPr>
        <p:txBody>
          <a:bodyPr wrap="square" rtlCol="0">
            <a:spAutoFit/>
          </a:bodyPr>
          <a:lstStyle/>
          <a:p>
            <a:pPr marL="285750" indent="-285750">
              <a:buFont typeface="Wingdings" pitchFamily="2" charset="2"/>
              <a:buChar char="§"/>
            </a:pPr>
            <a:r>
              <a:rPr lang="en-US" sz="2400" dirty="0" smtClean="0"/>
              <a:t>How to identify the elements of fraud</a:t>
            </a:r>
          </a:p>
          <a:p>
            <a:pPr marL="285750" indent="-285750">
              <a:buFont typeface="Wingdings" pitchFamily="2" charset="2"/>
              <a:buChar char="§"/>
            </a:pPr>
            <a:r>
              <a:rPr lang="en-US" sz="2400" dirty="0" smtClean="0"/>
              <a:t>How to distinguish between fraud and concealment</a:t>
            </a:r>
          </a:p>
          <a:p>
            <a:pPr marL="285750" indent="-285750">
              <a:buFont typeface="Wingdings" pitchFamily="2" charset="2"/>
              <a:buChar char="§"/>
            </a:pPr>
            <a:r>
              <a:rPr lang="en-US" sz="2400" dirty="0" smtClean="0"/>
              <a:t>How to distinguish between fraud and innocent misrepresentation</a:t>
            </a:r>
          </a:p>
          <a:p>
            <a:pPr marL="285750" indent="-285750">
              <a:buFont typeface="Wingdings" pitchFamily="2" charset="2"/>
              <a:buChar char="§"/>
            </a:pPr>
            <a:r>
              <a:rPr lang="en-US" sz="2400" dirty="0" smtClean="0"/>
              <a:t>How to distinguish between the remedy available for fraud and the remedy available for misrepresentation</a:t>
            </a:r>
          </a:p>
        </p:txBody>
      </p:sp>
      <p:sp>
        <p:nvSpPr>
          <p:cNvPr id="7" name="TextBox 6"/>
          <p:cNvSpPr txBox="1"/>
          <p:nvPr/>
        </p:nvSpPr>
        <p:spPr>
          <a:xfrm>
            <a:off x="669402" y="4953000"/>
            <a:ext cx="7864998" cy="830997"/>
          </a:xfrm>
          <a:prstGeom prst="rect">
            <a:avLst/>
          </a:prstGeom>
          <a:noFill/>
        </p:spPr>
        <p:txBody>
          <a:bodyPr wrap="square" rtlCol="0">
            <a:spAutoFit/>
          </a:bodyPr>
          <a:lstStyle/>
          <a:p>
            <a:pPr marL="0" indent="0">
              <a:buFont typeface="Wingdings" pitchFamily="2" charset="2"/>
              <a:buNone/>
            </a:pPr>
            <a:r>
              <a:rPr lang="en-US" sz="2400" dirty="0" smtClean="0"/>
              <a:t>Learning the elements of fraud may prevent you from being victimized or help you claim your rights if you are defrauded</a:t>
            </a:r>
          </a:p>
        </p:txBody>
      </p:sp>
    </p:spTree>
    <p:extLst>
      <p:ext uri="{BB962C8B-B14F-4D97-AF65-F5344CB8AC3E}">
        <p14:creationId xmlns:p14="http://schemas.microsoft.com/office/powerpoint/2010/main" val="1592529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10</a:t>
            </a:fld>
            <a:endParaRPr lang="en-US" dirty="0"/>
          </a:p>
        </p:txBody>
      </p:sp>
      <p:sp>
        <p:nvSpPr>
          <p:cNvPr id="3" name="Rectangle 2"/>
          <p:cNvSpPr/>
          <p:nvPr/>
        </p:nvSpPr>
        <p:spPr>
          <a:xfrm>
            <a:off x="840260" y="990600"/>
            <a:ext cx="7810471" cy="707886"/>
          </a:xfrm>
          <a:prstGeom prst="rect">
            <a:avLst/>
          </a:prstGeom>
          <a:noFill/>
        </p:spPr>
        <p:txBody>
          <a:bodyPr wrap="none" lIns="91440" tIns="45720" rIns="91440" bIns="45720">
            <a:spAutoFit/>
          </a:bodyPr>
          <a:lstStyle/>
          <a:p>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Mistake, Duress,</a:t>
            </a:r>
            <a:r>
              <a:rPr lang="en-US"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&amp; Undue Influence</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7924800" cy="1938992"/>
          </a:xfrm>
          <a:prstGeom prst="rect">
            <a:avLst/>
          </a:prstGeom>
          <a:noFill/>
        </p:spPr>
        <p:txBody>
          <a:bodyPr wrap="square" rtlCol="0">
            <a:spAutoFit/>
          </a:bodyPr>
          <a:lstStyle/>
          <a:p>
            <a:pPr marL="285750" indent="-285750">
              <a:buFont typeface="Wingdings" pitchFamily="2" charset="2"/>
              <a:buChar char="§"/>
            </a:pPr>
            <a:r>
              <a:rPr lang="en-US" sz="2400" dirty="0" smtClean="0"/>
              <a:t>How to distinguish between unilateral and bilateral mistake</a:t>
            </a:r>
          </a:p>
          <a:p>
            <a:pPr marL="285750" indent="-285750">
              <a:buFont typeface="Wingdings" pitchFamily="2" charset="2"/>
              <a:buChar char="§"/>
            </a:pPr>
            <a:r>
              <a:rPr lang="en-US" sz="2400" dirty="0" smtClean="0"/>
              <a:t>How to recognize the types of mistake that will allow rescission of a contract</a:t>
            </a:r>
          </a:p>
          <a:p>
            <a:pPr marL="285750" indent="-285750">
              <a:buFont typeface="Wingdings" pitchFamily="2" charset="2"/>
              <a:buChar char="§"/>
            </a:pPr>
            <a:r>
              <a:rPr lang="en-US" sz="2400" dirty="0" smtClean="0"/>
              <a:t>How to recognize the requirements of economic duress</a:t>
            </a:r>
          </a:p>
          <a:p>
            <a:pPr marL="285750" indent="-285750">
              <a:buFont typeface="Wingdings" pitchFamily="2" charset="2"/>
              <a:buChar char="§"/>
            </a:pPr>
            <a:r>
              <a:rPr lang="en-US" sz="2400" dirty="0" smtClean="0"/>
              <a:t>How to recognize the requirements of undue influence</a:t>
            </a:r>
          </a:p>
        </p:txBody>
      </p:sp>
      <p:sp>
        <p:nvSpPr>
          <p:cNvPr id="7" name="TextBox 6"/>
          <p:cNvSpPr txBox="1"/>
          <p:nvPr/>
        </p:nvSpPr>
        <p:spPr>
          <a:xfrm>
            <a:off x="669402" y="4953000"/>
            <a:ext cx="7864998" cy="1200329"/>
          </a:xfrm>
          <a:prstGeom prst="rect">
            <a:avLst/>
          </a:prstGeom>
          <a:noFill/>
        </p:spPr>
        <p:txBody>
          <a:bodyPr wrap="square" rtlCol="0">
            <a:spAutoFit/>
          </a:bodyPr>
          <a:lstStyle/>
          <a:p>
            <a:pPr marL="0" indent="0">
              <a:buFont typeface="Wingdings" pitchFamily="2" charset="2"/>
              <a:buNone/>
            </a:pPr>
            <a:r>
              <a:rPr lang="en-US" sz="2400" dirty="0" smtClean="0"/>
              <a:t>Recognizing how mistake, duress, and undue influence can affect agreements will help you make better decisions in such situations</a:t>
            </a:r>
          </a:p>
        </p:txBody>
      </p:sp>
    </p:spTree>
    <p:extLst>
      <p:ext uri="{BB962C8B-B14F-4D97-AF65-F5344CB8AC3E}">
        <p14:creationId xmlns:p14="http://schemas.microsoft.com/office/powerpoint/2010/main" val="552207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11</a:t>
            </a:fld>
            <a:endParaRPr lang="en-US"/>
          </a:p>
        </p:txBody>
      </p:sp>
      <p:sp>
        <p:nvSpPr>
          <p:cNvPr id="4" name="Content Placeholder 3"/>
          <p:cNvSpPr>
            <a:spLocks noGrp="1"/>
          </p:cNvSpPr>
          <p:nvPr>
            <p:ph idx="4294967295"/>
          </p:nvPr>
        </p:nvSpPr>
        <p:spPr>
          <a:xfrm>
            <a:off x="762000" y="1219200"/>
            <a:ext cx="8382000" cy="5486400"/>
          </a:xfrm>
        </p:spPr>
        <p:txBody>
          <a:bodyPr/>
          <a:lstStyle/>
          <a:p>
            <a:r>
              <a:rPr lang="en-US" dirty="0" smtClean="0"/>
              <a:t>Mistake</a:t>
            </a:r>
          </a:p>
          <a:p>
            <a:pPr lvl="1"/>
            <a:r>
              <a:rPr lang="en-US" dirty="0" smtClean="0"/>
              <a:t>Unilateral Mistake</a:t>
            </a:r>
          </a:p>
          <a:p>
            <a:pPr lvl="3"/>
            <a:r>
              <a:rPr lang="en-US" dirty="0" smtClean="0"/>
              <a:t>Is</a:t>
            </a:r>
            <a:r>
              <a:rPr lang="en-US" baseline="0" dirty="0" smtClean="0"/>
              <a:t> a mistake on the part of one of the parties to the contract</a:t>
            </a:r>
          </a:p>
          <a:p>
            <a:pPr lvl="3"/>
            <a:r>
              <a:rPr lang="en-US" baseline="0" dirty="0" smtClean="0"/>
              <a:t>Reasonable expectations should not be blocked because of a mistake</a:t>
            </a:r>
          </a:p>
          <a:p>
            <a:pPr lvl="4"/>
            <a:r>
              <a:rPr lang="en-US" dirty="0">
                <a:hlinkClick r:id="rId3"/>
              </a:rPr>
              <a:t>http://public.findlaw.com/abaflg/flg-9-1b-10.html</a:t>
            </a:r>
            <a:endParaRPr lang="en-US" baseline="0" dirty="0" smtClean="0"/>
          </a:p>
          <a:p>
            <a:pPr lvl="3"/>
            <a:endParaRPr lang="en-US" dirty="0" smtClean="0"/>
          </a:p>
          <a:p>
            <a:pPr lvl="2"/>
            <a:r>
              <a:rPr lang="en-US" dirty="0" smtClean="0"/>
              <a:t>Mistake</a:t>
            </a:r>
            <a:r>
              <a:rPr lang="en-US" baseline="0" dirty="0" smtClean="0"/>
              <a:t> as to the Nature of the Agreement</a:t>
            </a:r>
          </a:p>
          <a:p>
            <a:pPr lvl="3"/>
            <a:r>
              <a:rPr lang="en-US" baseline="0" dirty="0" smtClean="0"/>
              <a:t>What exactly did you agree too?</a:t>
            </a:r>
          </a:p>
          <a:p>
            <a:pPr lvl="3"/>
            <a:r>
              <a:rPr lang="en-US" baseline="0" dirty="0" smtClean="0"/>
              <a:t>If you don’t understand the language, bring someone who does and can explain it.</a:t>
            </a:r>
          </a:p>
          <a:p>
            <a:pPr lvl="2"/>
            <a:r>
              <a:rPr lang="en-US" baseline="0" dirty="0" smtClean="0"/>
              <a:t>Mistake as to the Identity of a Party</a:t>
            </a:r>
          </a:p>
          <a:p>
            <a:pPr lvl="3"/>
            <a:r>
              <a:rPr lang="en-US" dirty="0" smtClean="0"/>
              <a:t>Making the contract to</a:t>
            </a:r>
            <a:r>
              <a:rPr lang="en-US" baseline="0" dirty="0" smtClean="0"/>
              <a:t> the wrong person.</a:t>
            </a:r>
            <a:endParaRPr lang="en-US" dirty="0"/>
          </a:p>
        </p:txBody>
      </p:sp>
    </p:spTree>
    <p:extLst>
      <p:ext uri="{BB962C8B-B14F-4D97-AF65-F5344CB8AC3E}">
        <p14:creationId xmlns:p14="http://schemas.microsoft.com/office/powerpoint/2010/main" val="3504062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12</a:t>
            </a:fld>
            <a:endParaRPr lang="en-US"/>
          </a:p>
        </p:txBody>
      </p:sp>
      <p:sp>
        <p:nvSpPr>
          <p:cNvPr id="3" name="Text Placeholder 2"/>
          <p:cNvSpPr>
            <a:spLocks noGrp="1"/>
          </p:cNvSpPr>
          <p:nvPr>
            <p:ph type="body" idx="4294967295"/>
          </p:nvPr>
        </p:nvSpPr>
        <p:spPr/>
        <p:txBody>
          <a:bodyPr/>
          <a:lstStyle/>
          <a:p>
            <a:pPr lvl="1"/>
            <a:r>
              <a:rPr lang="en-US" dirty="0" smtClean="0"/>
              <a:t>Bilateral Mistake</a:t>
            </a:r>
          </a:p>
          <a:p>
            <a:pPr lvl="2"/>
            <a:r>
              <a:rPr lang="en-US" dirty="0" smtClean="0"/>
              <a:t>Sometimes</a:t>
            </a:r>
            <a:r>
              <a:rPr lang="en-US" baseline="0" dirty="0" smtClean="0"/>
              <a:t> both parties involved in a contract make mistakes.</a:t>
            </a:r>
          </a:p>
          <a:p>
            <a:pPr lvl="3"/>
            <a:r>
              <a:rPr lang="en-US" dirty="0" smtClean="0"/>
              <a:t>Contract</a:t>
            </a:r>
            <a:r>
              <a:rPr lang="en-US" baseline="0" dirty="0" smtClean="0"/>
              <a:t> is voidable by either party</a:t>
            </a:r>
            <a:endParaRPr lang="en-US" dirty="0" smtClean="0"/>
          </a:p>
          <a:p>
            <a:pPr lvl="2"/>
            <a:r>
              <a:rPr lang="en-US" dirty="0" smtClean="0"/>
              <a:t>Mistake as to the Possibility of Performance</a:t>
            </a:r>
          </a:p>
          <a:p>
            <a:pPr lvl="3"/>
            <a:r>
              <a:rPr lang="en-US" dirty="0" smtClean="0"/>
              <a:t>Something</a:t>
            </a:r>
            <a:r>
              <a:rPr lang="en-US" baseline="0" dirty="0" smtClean="0"/>
              <a:t> happens that will not allow the contract to be completed</a:t>
            </a:r>
            <a:endParaRPr lang="en-US" dirty="0" smtClean="0"/>
          </a:p>
          <a:p>
            <a:pPr lvl="2"/>
            <a:r>
              <a:rPr lang="en-US" dirty="0" smtClean="0"/>
              <a:t>Mistake as to the Subject Matter</a:t>
            </a:r>
          </a:p>
          <a:p>
            <a:pPr lvl="3"/>
            <a:r>
              <a:rPr lang="en-US" dirty="0" smtClean="0"/>
              <a:t>When both parties are mistaken</a:t>
            </a:r>
            <a:r>
              <a:rPr lang="en-US" baseline="0" dirty="0" smtClean="0"/>
              <a:t> as to the identity of the subject matter</a:t>
            </a:r>
          </a:p>
          <a:p>
            <a:pPr lvl="3"/>
            <a:r>
              <a:rPr lang="en-US" baseline="0" dirty="0" smtClean="0"/>
              <a:t>Contract may be voided</a:t>
            </a:r>
            <a:endParaRPr lang="en-US" dirty="0" smtClean="0"/>
          </a:p>
        </p:txBody>
      </p:sp>
    </p:spTree>
    <p:extLst>
      <p:ext uri="{BB962C8B-B14F-4D97-AF65-F5344CB8AC3E}">
        <p14:creationId xmlns:p14="http://schemas.microsoft.com/office/powerpoint/2010/main" val="16688380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13</a:t>
            </a:fld>
            <a:endParaRPr lang="en-US"/>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6125" y="1828800"/>
            <a:ext cx="9144000" cy="31720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1586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14</a:t>
            </a:fld>
            <a:endParaRPr lang="en-US"/>
          </a:p>
        </p:txBody>
      </p:sp>
      <p:sp>
        <p:nvSpPr>
          <p:cNvPr id="4" name="Text Placeholder 3"/>
          <p:cNvSpPr>
            <a:spLocks noGrp="1"/>
          </p:cNvSpPr>
          <p:nvPr>
            <p:ph type="body" idx="4294967295"/>
          </p:nvPr>
        </p:nvSpPr>
        <p:spPr/>
        <p:txBody>
          <a:bodyPr/>
          <a:lstStyle/>
          <a:p>
            <a:r>
              <a:rPr lang="en-US" dirty="0" smtClean="0"/>
              <a:t>Duress</a:t>
            </a:r>
          </a:p>
          <a:p>
            <a:pPr lvl="1"/>
            <a:r>
              <a:rPr lang="en-US" dirty="0" smtClean="0"/>
              <a:t>Influencing a person’s will by use of force or threat</a:t>
            </a:r>
          </a:p>
          <a:p>
            <a:pPr lvl="1"/>
            <a:r>
              <a:rPr lang="en-US" dirty="0" smtClean="0"/>
              <a:t>Physical or Emotional Duress</a:t>
            </a:r>
          </a:p>
          <a:p>
            <a:pPr lvl="2"/>
            <a:r>
              <a:rPr lang="en-US" dirty="0" smtClean="0"/>
              <a:t>Agreements made under duress are void or voidable</a:t>
            </a:r>
          </a:p>
          <a:p>
            <a:pPr lvl="3"/>
            <a:r>
              <a:rPr lang="en-US" dirty="0" smtClean="0"/>
              <a:t>Mob offering protection</a:t>
            </a:r>
            <a:r>
              <a:rPr lang="en-US" baseline="0" dirty="0" smtClean="0"/>
              <a:t> to merchants</a:t>
            </a:r>
          </a:p>
          <a:p>
            <a:pPr lvl="3"/>
            <a:r>
              <a:rPr lang="en-US" baseline="0" dirty="0" smtClean="0"/>
              <a:t>Threat made against the party of a member of their family</a:t>
            </a:r>
            <a:endParaRPr lang="en-US" dirty="0" smtClean="0"/>
          </a:p>
          <a:p>
            <a:pPr lvl="1"/>
            <a:r>
              <a:rPr lang="en-US" dirty="0" smtClean="0"/>
              <a:t>Economic Duress</a:t>
            </a:r>
          </a:p>
          <a:p>
            <a:pPr lvl="2"/>
            <a:r>
              <a:rPr lang="en-US" baseline="0" dirty="0" smtClean="0"/>
              <a:t>Is the threat of a person’s business or income as establishment of a contract.</a:t>
            </a:r>
          </a:p>
          <a:p>
            <a:pPr lvl="2"/>
            <a:endParaRPr lang="en-US" baseline="0" dirty="0" smtClean="0"/>
          </a:p>
          <a:p>
            <a:pPr marL="914400" lvl="2" indent="0">
              <a:buNone/>
            </a:pP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2075" y="4965313"/>
            <a:ext cx="3971925"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3800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15</a:t>
            </a:fld>
            <a:endParaRPr lang="en-US"/>
          </a:p>
        </p:txBody>
      </p:sp>
      <p:sp>
        <p:nvSpPr>
          <p:cNvPr id="3" name="Text Placeholder 2"/>
          <p:cNvSpPr>
            <a:spLocks noGrp="1"/>
          </p:cNvSpPr>
          <p:nvPr>
            <p:ph type="body" idx="4294967295"/>
          </p:nvPr>
        </p:nvSpPr>
        <p:spPr/>
        <p:txBody>
          <a:bodyPr/>
          <a:lstStyle/>
          <a:p>
            <a:r>
              <a:rPr lang="en-US" dirty="0" smtClean="0"/>
              <a:t>Undue Influence</a:t>
            </a:r>
          </a:p>
          <a:p>
            <a:pPr lvl="1"/>
            <a:r>
              <a:rPr lang="en-US" dirty="0" smtClean="0"/>
              <a:t>Is</a:t>
            </a:r>
            <a:r>
              <a:rPr lang="en-US" baseline="0" dirty="0" smtClean="0"/>
              <a:t> when one person used unfair and improper persuasive pressure to force someone else into a contract</a:t>
            </a:r>
          </a:p>
          <a:p>
            <a:pPr lvl="2"/>
            <a:r>
              <a:rPr lang="en-US" dirty="0" smtClean="0"/>
              <a:t>Ill health</a:t>
            </a:r>
          </a:p>
          <a:p>
            <a:pPr lvl="2"/>
            <a:r>
              <a:rPr lang="en-US" dirty="0" smtClean="0"/>
              <a:t>Old</a:t>
            </a:r>
            <a:r>
              <a:rPr lang="en-US" baseline="0" dirty="0" smtClean="0"/>
              <a:t> age</a:t>
            </a:r>
          </a:p>
          <a:p>
            <a:pPr lvl="2"/>
            <a:r>
              <a:rPr lang="en-US" baseline="0" dirty="0" smtClean="0"/>
              <a:t>Mental instability</a:t>
            </a:r>
          </a:p>
          <a:p>
            <a:pPr lvl="3"/>
            <a:r>
              <a:rPr lang="en-US" dirty="0" smtClean="0"/>
              <a:t>The stronger</a:t>
            </a:r>
            <a:r>
              <a:rPr lang="en-US" baseline="0" dirty="0" smtClean="0"/>
              <a:t> persons substitutes his will for the will of the weaker person</a:t>
            </a:r>
            <a:endParaRPr lang="en-US" dirty="0" smtClean="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5019675"/>
            <a:ext cx="4267200"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785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16</a:t>
            </a:fld>
            <a:endParaRPr lang="en-US" dirty="0"/>
          </a:p>
        </p:txBody>
      </p:sp>
      <p:sp>
        <p:nvSpPr>
          <p:cNvPr id="3" name="Content Placeholder 2"/>
          <p:cNvSpPr>
            <a:spLocks noGrp="1"/>
          </p:cNvSpPr>
          <p:nvPr>
            <p:ph idx="4294967295"/>
          </p:nvPr>
        </p:nvSpPr>
        <p:spPr>
          <a:xfrm>
            <a:off x="762000" y="1219200"/>
            <a:ext cx="8382000" cy="5486400"/>
          </a:xfrm>
        </p:spPr>
        <p:txBody>
          <a:bodyPr/>
          <a:lstStyle/>
          <a:p>
            <a:r>
              <a:rPr lang="en-US" dirty="0" smtClean="0"/>
              <a:t>Reviewing What You</a:t>
            </a:r>
            <a:r>
              <a:rPr lang="en-US" baseline="0" dirty="0" smtClean="0"/>
              <a:t> Learned</a:t>
            </a:r>
          </a:p>
          <a:p>
            <a:pPr lvl="1"/>
            <a:r>
              <a:rPr lang="en-US" dirty="0" smtClean="0"/>
              <a:t>What</a:t>
            </a:r>
            <a:r>
              <a:rPr lang="en-US" baseline="0" dirty="0" smtClean="0"/>
              <a:t> is the difference between unilateral and bilateral mistake?</a:t>
            </a:r>
          </a:p>
          <a:p>
            <a:pPr lvl="1"/>
            <a:r>
              <a:rPr lang="en-US" baseline="0" dirty="0" smtClean="0"/>
              <a:t>What types of mistake will allow rescission of a contract?</a:t>
            </a:r>
          </a:p>
          <a:p>
            <a:pPr lvl="1"/>
            <a:r>
              <a:rPr lang="en-US" baseline="0" dirty="0" smtClean="0"/>
              <a:t>What are the requirements of economic duress?</a:t>
            </a:r>
          </a:p>
          <a:p>
            <a:pPr lvl="1"/>
            <a:r>
              <a:rPr lang="en-US" baseline="0" dirty="0" smtClean="0"/>
              <a:t>What are the requirements of undue influence?</a:t>
            </a:r>
            <a:endParaRPr lang="en-US" dirty="0"/>
          </a:p>
        </p:txBody>
      </p:sp>
    </p:spTree>
    <p:extLst>
      <p:ext uri="{BB962C8B-B14F-4D97-AF65-F5344CB8AC3E}">
        <p14:creationId xmlns:p14="http://schemas.microsoft.com/office/powerpoint/2010/main" val="2843873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2</a:t>
            </a:fld>
            <a:endParaRPr lang="en-US" dirty="0"/>
          </a:p>
        </p:txBody>
      </p:sp>
      <p:sp>
        <p:nvSpPr>
          <p:cNvPr id="4" name="Content Placeholder 3"/>
          <p:cNvSpPr>
            <a:spLocks noGrp="1"/>
          </p:cNvSpPr>
          <p:nvPr>
            <p:ph idx="4294967295"/>
          </p:nvPr>
        </p:nvSpPr>
        <p:spPr>
          <a:xfrm>
            <a:off x="762000" y="1219200"/>
            <a:ext cx="8382000" cy="5486400"/>
          </a:xfrm>
        </p:spPr>
        <p:txBody>
          <a:bodyPr/>
          <a:lstStyle/>
          <a:p>
            <a:r>
              <a:rPr lang="en-US" dirty="0" smtClean="0"/>
              <a:t>Defective</a:t>
            </a:r>
            <a:r>
              <a:rPr lang="en-US" baseline="0" dirty="0" smtClean="0"/>
              <a:t> Agreements</a:t>
            </a:r>
          </a:p>
          <a:p>
            <a:pPr lvl="1"/>
            <a:r>
              <a:rPr lang="en-US" baseline="0" dirty="0" smtClean="0"/>
              <a:t>Something goes wrong</a:t>
            </a:r>
          </a:p>
          <a:p>
            <a:pPr lvl="1"/>
            <a:r>
              <a:rPr lang="en-US" baseline="0" dirty="0" smtClean="0"/>
              <a:t>What you thought was a valid contract is nothing of the such</a:t>
            </a:r>
          </a:p>
          <a:p>
            <a:pPr lvl="1"/>
            <a:r>
              <a:rPr lang="en-US" baseline="0" dirty="0" smtClean="0"/>
              <a:t>Agreement is defective</a:t>
            </a:r>
          </a:p>
          <a:p>
            <a:pPr lvl="2"/>
            <a:r>
              <a:rPr lang="en-US" baseline="0" dirty="0" smtClean="0"/>
              <a:t>Fraud</a:t>
            </a:r>
          </a:p>
          <a:p>
            <a:pPr lvl="2"/>
            <a:r>
              <a:rPr lang="en-US" baseline="0" dirty="0" smtClean="0"/>
              <a:t>Misrepresentation</a:t>
            </a:r>
          </a:p>
          <a:p>
            <a:pPr lvl="2"/>
            <a:r>
              <a:rPr lang="en-US" baseline="0" dirty="0" smtClean="0"/>
              <a:t>Mistake</a:t>
            </a:r>
          </a:p>
          <a:p>
            <a:pPr lvl="2"/>
            <a:r>
              <a:rPr lang="en-US" baseline="0" dirty="0" smtClean="0"/>
              <a:t>Duress</a:t>
            </a:r>
          </a:p>
          <a:p>
            <a:pPr lvl="2"/>
            <a:r>
              <a:rPr lang="en-US" baseline="0" dirty="0" smtClean="0"/>
              <a:t>Undue influence</a:t>
            </a:r>
          </a:p>
          <a:p>
            <a:pPr lvl="1"/>
            <a:endParaRPr lang="en-US" dirty="0"/>
          </a:p>
        </p:txBody>
      </p:sp>
    </p:spTree>
    <p:extLst>
      <p:ext uri="{BB962C8B-B14F-4D97-AF65-F5344CB8AC3E}">
        <p14:creationId xmlns:p14="http://schemas.microsoft.com/office/powerpoint/2010/main" val="4163131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a:t>
            </a:fld>
            <a:endParaRPr lang="en-US"/>
          </a:p>
        </p:txBody>
      </p:sp>
      <p:sp>
        <p:nvSpPr>
          <p:cNvPr id="3" name="Text Placeholder 2"/>
          <p:cNvSpPr>
            <a:spLocks noGrp="1"/>
          </p:cNvSpPr>
          <p:nvPr>
            <p:ph type="body" idx="4294967295"/>
          </p:nvPr>
        </p:nvSpPr>
        <p:spPr/>
        <p:txBody>
          <a:bodyPr>
            <a:normAutofit/>
          </a:bodyPr>
          <a:lstStyle/>
          <a:p>
            <a:r>
              <a:rPr lang="en-US" dirty="0" smtClean="0"/>
              <a:t>Fraud</a:t>
            </a:r>
          </a:p>
          <a:p>
            <a:pPr lvl="1"/>
            <a:r>
              <a:rPr lang="en-US" dirty="0" smtClean="0"/>
              <a:t>Is</a:t>
            </a:r>
            <a:r>
              <a:rPr lang="en-US" baseline="0" dirty="0" smtClean="0"/>
              <a:t> the deliberate deception intended to secure an unfair or unlawful gain.</a:t>
            </a:r>
          </a:p>
          <a:p>
            <a:pPr lvl="2"/>
            <a:r>
              <a:rPr lang="en-US" dirty="0" smtClean="0"/>
              <a:t>You were talked</a:t>
            </a:r>
            <a:r>
              <a:rPr lang="en-US" baseline="0" dirty="0" smtClean="0"/>
              <a:t> into entering a contract</a:t>
            </a:r>
          </a:p>
          <a:p>
            <a:pPr lvl="2"/>
            <a:r>
              <a:rPr lang="en-US" baseline="0" dirty="0" smtClean="0"/>
              <a:t>Rescind the contract or sue for money damages</a:t>
            </a:r>
          </a:p>
          <a:p>
            <a:pPr lvl="2"/>
            <a:r>
              <a:rPr lang="en-US" baseline="0" dirty="0" smtClean="0"/>
              <a:t>Deliberate deception may lead to punitive damages</a:t>
            </a:r>
          </a:p>
          <a:p>
            <a:pPr lvl="3"/>
            <a:r>
              <a:rPr lang="en-US" dirty="0" smtClean="0"/>
              <a:t>Award</a:t>
            </a:r>
            <a:r>
              <a:rPr lang="en-US" baseline="0" dirty="0" smtClean="0"/>
              <a:t> money greater then the amount needed to pay back</a:t>
            </a:r>
            <a:endParaRPr lang="en-US" dirty="0" smtClean="0"/>
          </a:p>
          <a:p>
            <a:pPr lvl="2"/>
            <a:endParaRPr lang="en-US" dirty="0" smtClean="0"/>
          </a:p>
          <a:p>
            <a:pPr marL="914400" lvl="2" indent="0">
              <a:buNone/>
            </a:pPr>
            <a:endParaRPr lang="en-US" dirty="0" smtClean="0"/>
          </a:p>
          <a:p>
            <a:pPr lvl="1"/>
            <a:endParaRPr lang="en-US" dirty="0" smtClean="0"/>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19231" y1="10119" x2="19231" y2="10119"/>
                        <a14:foregroundMark x1="6250" y1="11905" x2="6250" y2="11905"/>
                        <a14:backgroundMark x1="2644" y1="50000" x2="2644" y2="50000"/>
                      </a14:backgroundRemoval>
                    </a14:imgEffect>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312419" y="4572000"/>
            <a:ext cx="5660571"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a:off x="5972990" y="4572000"/>
            <a:ext cx="2485210" cy="2209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These 5 elements must be present to succeed in a fraud lawsuit</a:t>
            </a:r>
            <a:endParaRPr lang="en-US" sz="1600" dirty="0">
              <a:solidFill>
                <a:schemeClr val="tx1"/>
              </a:solidFill>
            </a:endParaRPr>
          </a:p>
        </p:txBody>
      </p:sp>
    </p:spTree>
    <p:extLst>
      <p:ext uri="{BB962C8B-B14F-4D97-AF65-F5344CB8AC3E}">
        <p14:creationId xmlns:p14="http://schemas.microsoft.com/office/powerpoint/2010/main" val="328744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4</a:t>
            </a:fld>
            <a:endParaRPr lang="en-US"/>
          </a:p>
        </p:txBody>
      </p:sp>
      <p:sp>
        <p:nvSpPr>
          <p:cNvPr id="3" name="Text Placeholder 2"/>
          <p:cNvSpPr>
            <a:spLocks noGrp="1"/>
          </p:cNvSpPr>
          <p:nvPr>
            <p:ph type="body" idx="4294967295"/>
          </p:nvPr>
        </p:nvSpPr>
        <p:spPr/>
        <p:txBody>
          <a:bodyPr/>
          <a:lstStyle/>
          <a:p>
            <a:pPr lvl="1"/>
            <a:r>
              <a:rPr lang="en-US" dirty="0" smtClean="0"/>
              <a:t>False Representation of Fact</a:t>
            </a:r>
          </a:p>
          <a:p>
            <a:pPr lvl="2"/>
            <a:r>
              <a:rPr lang="en-US" dirty="0" smtClean="0"/>
              <a:t>Material Fact</a:t>
            </a:r>
          </a:p>
          <a:p>
            <a:pPr lvl="3"/>
            <a:r>
              <a:rPr lang="en-US" dirty="0" smtClean="0"/>
              <a:t>Is a fact</a:t>
            </a:r>
            <a:r>
              <a:rPr lang="en-US" baseline="0" dirty="0" smtClean="0"/>
              <a:t> that is important</a:t>
            </a:r>
          </a:p>
          <a:p>
            <a:pPr lvl="4"/>
            <a:r>
              <a:rPr lang="en-US" dirty="0" smtClean="0"/>
              <a:t>Matter to one of the parties</a:t>
            </a:r>
          </a:p>
          <a:p>
            <a:pPr lvl="4"/>
            <a:r>
              <a:rPr lang="en-US" dirty="0" smtClean="0"/>
              <a:t>Cannot be a promise</a:t>
            </a:r>
            <a:r>
              <a:rPr lang="en-US" baseline="0" dirty="0" smtClean="0"/>
              <a:t> of future actions or an opinion</a:t>
            </a:r>
          </a:p>
          <a:p>
            <a:pPr lvl="4"/>
            <a:r>
              <a:rPr lang="en-US" baseline="0" dirty="0" smtClean="0"/>
              <a:t>Not limited to oral or written statements</a:t>
            </a:r>
          </a:p>
          <a:p>
            <a:pPr lvl="4"/>
            <a:r>
              <a:rPr lang="en-US" baseline="0" dirty="0" smtClean="0"/>
              <a:t>Actions intended to deceive</a:t>
            </a:r>
            <a:endParaRPr lang="en-US" dirty="0" smtClean="0"/>
          </a:p>
          <a:p>
            <a:pPr lvl="2"/>
            <a:r>
              <a:rPr lang="en-US" dirty="0" smtClean="0"/>
              <a:t>Concealment</a:t>
            </a:r>
          </a:p>
          <a:p>
            <a:pPr lvl="3"/>
            <a:r>
              <a:rPr lang="en-US" dirty="0" smtClean="0"/>
              <a:t>Is when chooses</a:t>
            </a:r>
            <a:r>
              <a:rPr lang="en-US" baseline="0" dirty="0" smtClean="0"/>
              <a:t> not to reveal important information</a:t>
            </a:r>
          </a:p>
          <a:p>
            <a:pPr lvl="4"/>
            <a:r>
              <a:rPr lang="en-US" dirty="0" smtClean="0"/>
              <a:t>Also called passive fraud or nondisclosure</a:t>
            </a:r>
          </a:p>
          <a:p>
            <a:pPr lvl="5"/>
            <a:r>
              <a:rPr lang="en-US" dirty="0" smtClean="0"/>
              <a:t>Hidden problems</a:t>
            </a:r>
            <a:r>
              <a:rPr lang="en-US" baseline="0" dirty="0" smtClean="0"/>
              <a:t> in a house</a:t>
            </a:r>
            <a:endParaRPr lang="en-US" dirty="0" smtClean="0"/>
          </a:p>
        </p:txBody>
      </p:sp>
    </p:spTree>
    <p:extLst>
      <p:ext uri="{BB962C8B-B14F-4D97-AF65-F5344CB8AC3E}">
        <p14:creationId xmlns:p14="http://schemas.microsoft.com/office/powerpoint/2010/main" val="2612775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5</a:t>
            </a:fld>
            <a:endParaRPr lang="en-US"/>
          </a:p>
        </p:txBody>
      </p:sp>
      <p:sp>
        <p:nvSpPr>
          <p:cNvPr id="3" name="Text Placeholder 2"/>
          <p:cNvSpPr>
            <a:spLocks noGrp="1"/>
          </p:cNvSpPr>
          <p:nvPr>
            <p:ph type="body" idx="4294967295"/>
          </p:nvPr>
        </p:nvSpPr>
        <p:spPr/>
        <p:txBody>
          <a:bodyPr>
            <a:normAutofit/>
          </a:bodyPr>
          <a:lstStyle/>
          <a:p>
            <a:pPr lvl="1"/>
            <a:r>
              <a:rPr lang="en-US" dirty="0" smtClean="0"/>
              <a:t>Representation</a:t>
            </a:r>
            <a:r>
              <a:rPr lang="en-US" baseline="0" dirty="0" smtClean="0"/>
              <a:t> Known to be False</a:t>
            </a:r>
          </a:p>
          <a:p>
            <a:pPr lvl="2"/>
            <a:r>
              <a:rPr lang="en-US" baseline="0" dirty="0" smtClean="0"/>
              <a:t>The party making the false representation must be aware that the representation is false</a:t>
            </a:r>
          </a:p>
          <a:p>
            <a:pPr lvl="3"/>
            <a:r>
              <a:rPr lang="en-US" baseline="0" dirty="0" smtClean="0"/>
              <a:t>Statement made without regard for the truth</a:t>
            </a:r>
            <a:endParaRPr lang="en-US" dirty="0" smtClean="0"/>
          </a:p>
          <a:p>
            <a:pPr lvl="1"/>
            <a:endParaRPr lang="en-US" dirty="0" smtClean="0"/>
          </a:p>
        </p:txBody>
      </p:sp>
      <p:pic>
        <p:nvPicPr>
          <p:cNvPr id="3074" name="Picture 2" descr="http://t3.gstatic.com/images?q=tbn:ANd9GcTgtI0mz25HnbhBTYjgFF4VxjfwN782EE26IVtiTK-jEsP5RY8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400"/>
            <a:ext cx="2390775" cy="19145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0.gstatic.com/images?q=tbn:ANd9GcSMqNVuMpEutaAyTK_7FqeIy94--LAt7Znww5VlclQ2hHNRDQReP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3200400"/>
            <a:ext cx="2695575" cy="16954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3.gstatic.com/images?q=tbn:ANd9GcQEMomSk_V93PCnFZtQls-yKAMhFdblKtjd34Nsb_uKtrHOTbR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495800"/>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909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6</a:t>
            </a:fld>
            <a:endParaRPr lang="en-US"/>
          </a:p>
        </p:txBody>
      </p:sp>
      <p:sp>
        <p:nvSpPr>
          <p:cNvPr id="3" name="Text Placeholder 2"/>
          <p:cNvSpPr>
            <a:spLocks noGrp="1"/>
          </p:cNvSpPr>
          <p:nvPr>
            <p:ph type="body" idx="4294967295"/>
          </p:nvPr>
        </p:nvSpPr>
        <p:spPr/>
        <p:txBody>
          <a:bodyPr/>
          <a:lstStyle/>
          <a:p>
            <a:pPr lvl="1"/>
            <a:r>
              <a:rPr lang="en-US" dirty="0" smtClean="0"/>
              <a:t>False Representation Inten</a:t>
            </a:r>
            <a:r>
              <a:rPr lang="en-US" baseline="0" dirty="0" smtClean="0"/>
              <a:t>ded to Be Relied Upon</a:t>
            </a:r>
          </a:p>
          <a:p>
            <a:pPr lvl="2"/>
            <a:r>
              <a:rPr lang="en-US" baseline="0" dirty="0" smtClean="0"/>
              <a:t>The person making the misrepresentation must intend that the other party will rely on the information as part of negotiations</a:t>
            </a:r>
          </a:p>
          <a:p>
            <a:pPr lvl="1"/>
            <a:endParaRPr lang="en-US" dirty="0" smtClean="0"/>
          </a:p>
          <a:p>
            <a:pPr lvl="1"/>
            <a:r>
              <a:rPr lang="en-US" dirty="0" smtClean="0"/>
              <a:t>False Representation</a:t>
            </a:r>
            <a:r>
              <a:rPr lang="en-US" baseline="0" dirty="0" smtClean="0"/>
              <a:t> Actually Relied Upon</a:t>
            </a:r>
          </a:p>
          <a:p>
            <a:pPr lvl="2"/>
            <a:r>
              <a:rPr lang="en-US" dirty="0" smtClean="0"/>
              <a:t>When</a:t>
            </a:r>
            <a:r>
              <a:rPr lang="en-US" baseline="0" dirty="0" smtClean="0"/>
              <a:t> someone uses misrepresented information as part of negotiating a contract</a:t>
            </a:r>
            <a:endParaRPr lang="en-US" dirty="0" smtClean="0"/>
          </a:p>
          <a:p>
            <a:pPr lvl="2"/>
            <a:endParaRPr lang="en-US" dirty="0" smtClean="0"/>
          </a:p>
          <a:p>
            <a:pPr lvl="1"/>
            <a:r>
              <a:rPr lang="en-US" dirty="0" smtClean="0"/>
              <a:t>Resulting Loss</a:t>
            </a:r>
          </a:p>
          <a:p>
            <a:pPr lvl="2"/>
            <a:r>
              <a:rPr lang="en-US" dirty="0" smtClean="0"/>
              <a:t>Actual monetary loss</a:t>
            </a:r>
            <a:r>
              <a:rPr lang="en-US" baseline="0" dirty="0" smtClean="0"/>
              <a:t> must have resulted</a:t>
            </a:r>
            <a:endParaRPr lang="en-US" dirty="0"/>
          </a:p>
        </p:txBody>
      </p:sp>
    </p:spTree>
    <p:extLst>
      <p:ext uri="{BB962C8B-B14F-4D97-AF65-F5344CB8AC3E}">
        <p14:creationId xmlns:p14="http://schemas.microsoft.com/office/powerpoint/2010/main" val="3361527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7</a:t>
            </a:fld>
            <a:endParaRPr lang="en-US"/>
          </a:p>
        </p:txBody>
      </p:sp>
      <p:sp>
        <p:nvSpPr>
          <p:cNvPr id="3" name="Text Placeholder 2"/>
          <p:cNvSpPr>
            <a:spLocks noGrp="1"/>
          </p:cNvSpPr>
          <p:nvPr>
            <p:ph type="body" idx="4294967295"/>
          </p:nvPr>
        </p:nvSpPr>
        <p:spPr/>
        <p:txBody>
          <a:bodyPr/>
          <a:lstStyle/>
          <a:p>
            <a:r>
              <a:rPr lang="en-US" dirty="0" smtClean="0"/>
              <a:t>Innocent Misrepresentation</a:t>
            </a:r>
          </a:p>
          <a:p>
            <a:pPr lvl="1"/>
            <a:r>
              <a:rPr lang="en-US" dirty="0" smtClean="0"/>
              <a:t>Sometimes</a:t>
            </a:r>
            <a:r>
              <a:rPr lang="en-US" baseline="0" dirty="0" smtClean="0"/>
              <a:t> a person will make an innocent statement that turns out to be false.</a:t>
            </a:r>
          </a:p>
          <a:p>
            <a:pPr lvl="2"/>
            <a:r>
              <a:rPr lang="en-US" dirty="0" smtClean="0"/>
              <a:t>Honestly believed</a:t>
            </a:r>
            <a:r>
              <a:rPr lang="en-US" baseline="0" dirty="0" smtClean="0"/>
              <a:t> that statement was true at the time it was made.</a:t>
            </a:r>
          </a:p>
          <a:p>
            <a:pPr lvl="2"/>
            <a:r>
              <a:rPr lang="en-US" baseline="0" dirty="0" smtClean="0"/>
              <a:t>The law give you the right to rescind the contract</a:t>
            </a:r>
          </a:p>
          <a:p>
            <a:pPr lvl="2"/>
            <a:r>
              <a:rPr lang="en-US" baseline="0" dirty="0" smtClean="0"/>
              <a:t>Damages not awarded</a:t>
            </a:r>
            <a:endParaRPr lang="en-US" dirty="0"/>
          </a:p>
        </p:txBody>
      </p:sp>
    </p:spTree>
    <p:extLst>
      <p:ext uri="{BB962C8B-B14F-4D97-AF65-F5344CB8AC3E}">
        <p14:creationId xmlns:p14="http://schemas.microsoft.com/office/powerpoint/2010/main" val="1122285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8</a:t>
            </a:fld>
            <a:endParaRPr lang="en-US"/>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foregroundMark x1="15854" y1="8290" x2="15854" y2="8290"/>
                        <a14:foregroundMark x1="9959" y1="10881" x2="9959" y2="10881"/>
                        <a14:foregroundMark x1="21138" y1="11399" x2="21138" y2="11399"/>
                        <a14:foregroundMark x1="6707" y1="8808" x2="6707" y2="8808"/>
                        <a14:foregroundMark x1="38415" y1="13990" x2="38415" y2="13990"/>
                        <a14:foregroundMark x1="36789" y1="8290" x2="36789" y2="8290"/>
                        <a14:foregroundMark x1="35976" y1="11917" x2="35976" y2="11917"/>
                        <a14:foregroundMark x1="47967" y1="12435" x2="47967" y2="12435"/>
                        <a14:foregroundMark x1="54675" y1="12435" x2="57317" y2="12435"/>
                        <a14:foregroundMark x1="82520" y1="12953" x2="82520" y2="12953"/>
                        <a14:foregroundMark x1="42886" y1="13472" x2="42886" y2="13472"/>
                        <a14:foregroundMark x1="45528" y1="11917" x2="45528" y2="11917"/>
                        <a14:foregroundMark x1="46545" y1="8808" x2="46545" y2="8808"/>
                        <a14:foregroundMark x1="2236" y1="6218" x2="2236" y2="6218"/>
                      </a14:backgroundRemoval>
                    </a14:imgEffect>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08464" y="2247900"/>
            <a:ext cx="8935535"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9816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9</a:t>
            </a:fld>
            <a:endParaRPr lang="en-US" dirty="0"/>
          </a:p>
        </p:txBody>
      </p:sp>
      <p:sp>
        <p:nvSpPr>
          <p:cNvPr id="3" name="Content Placeholder 2"/>
          <p:cNvSpPr>
            <a:spLocks noGrp="1"/>
          </p:cNvSpPr>
          <p:nvPr>
            <p:ph idx="4294967295"/>
          </p:nvPr>
        </p:nvSpPr>
        <p:spPr>
          <a:xfrm>
            <a:off x="762000" y="1219200"/>
            <a:ext cx="8382000" cy="5486400"/>
          </a:xfrm>
        </p:spPr>
        <p:txBody>
          <a:bodyPr/>
          <a:lstStyle/>
          <a:p>
            <a:r>
              <a:rPr lang="en-US" dirty="0" smtClean="0"/>
              <a:t>Reviewing What You</a:t>
            </a:r>
            <a:r>
              <a:rPr lang="en-US" baseline="0" dirty="0" smtClean="0"/>
              <a:t> Learned</a:t>
            </a:r>
          </a:p>
          <a:p>
            <a:pPr lvl="1"/>
            <a:r>
              <a:rPr lang="en-US" dirty="0" smtClean="0"/>
              <a:t>What</a:t>
            </a:r>
            <a:r>
              <a:rPr lang="en-US" baseline="0" dirty="0" smtClean="0"/>
              <a:t> are the elements of fraud?</a:t>
            </a:r>
          </a:p>
          <a:p>
            <a:pPr lvl="1"/>
            <a:r>
              <a:rPr lang="en-US" baseline="0" dirty="0" smtClean="0"/>
              <a:t>What is the difference between fraud and concealment?</a:t>
            </a:r>
          </a:p>
          <a:p>
            <a:pPr lvl="1"/>
            <a:r>
              <a:rPr lang="en-US" baseline="0" dirty="0" smtClean="0"/>
              <a:t>What is the difference between fraud and innocent misrepresentation?</a:t>
            </a:r>
          </a:p>
          <a:p>
            <a:pPr lvl="1"/>
            <a:r>
              <a:rPr lang="en-US" baseline="0" dirty="0" smtClean="0"/>
              <a:t>What is the difference between the remedy available for fraud and the remedy available for misrepresentation?</a:t>
            </a:r>
            <a:endParaRPr lang="en-US" dirty="0"/>
          </a:p>
        </p:txBody>
      </p:sp>
    </p:spTree>
    <p:extLst>
      <p:ext uri="{BB962C8B-B14F-4D97-AF65-F5344CB8AC3E}">
        <p14:creationId xmlns:p14="http://schemas.microsoft.com/office/powerpoint/2010/main" val="42436020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Business Law Master Slides</Template>
  <TotalTime>492</TotalTime>
  <Words>1245</Words>
  <Application>Microsoft Office PowerPoint</Application>
  <PresentationFormat>On-screen Show (4:3)</PresentationFormat>
  <Paragraphs>237</Paragraphs>
  <Slides>16</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Scott Hingle</cp:lastModifiedBy>
  <cp:revision>28</cp:revision>
  <dcterms:created xsi:type="dcterms:W3CDTF">2012-07-08T12:52:54Z</dcterms:created>
  <dcterms:modified xsi:type="dcterms:W3CDTF">2017-03-10T13:35:24Z</dcterms:modified>
</cp:coreProperties>
</file>