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38"/>
  </p:notesMasterIdLst>
  <p:sldIdLst>
    <p:sldId id="260" r:id="rId2"/>
    <p:sldId id="258" r:id="rId3"/>
    <p:sldId id="272" r:id="rId4"/>
    <p:sldId id="261" r:id="rId5"/>
    <p:sldId id="275" r:id="rId6"/>
    <p:sldId id="274" r:id="rId7"/>
    <p:sldId id="262" r:id="rId8"/>
    <p:sldId id="263" r:id="rId9"/>
    <p:sldId id="277" r:id="rId10"/>
    <p:sldId id="279" r:id="rId11"/>
    <p:sldId id="280" r:id="rId12"/>
    <p:sldId id="264" r:id="rId13"/>
    <p:sldId id="257" r:id="rId14"/>
    <p:sldId id="259" r:id="rId15"/>
    <p:sldId id="281" r:id="rId16"/>
    <p:sldId id="265" r:id="rId17"/>
    <p:sldId id="284" r:id="rId18"/>
    <p:sldId id="285" r:id="rId19"/>
    <p:sldId id="283" r:id="rId20"/>
    <p:sldId id="266" r:id="rId21"/>
    <p:sldId id="287" r:id="rId22"/>
    <p:sldId id="289" r:id="rId23"/>
    <p:sldId id="291" r:id="rId24"/>
    <p:sldId id="295" r:id="rId25"/>
    <p:sldId id="267" r:id="rId26"/>
    <p:sldId id="297" r:id="rId27"/>
    <p:sldId id="268" r:id="rId28"/>
    <p:sldId id="301" r:id="rId29"/>
    <p:sldId id="309" r:id="rId30"/>
    <p:sldId id="303" r:id="rId31"/>
    <p:sldId id="305" r:id="rId32"/>
    <p:sldId id="307" r:id="rId33"/>
    <p:sldId id="299" r:id="rId34"/>
    <p:sldId id="269" r:id="rId35"/>
    <p:sldId id="310" r:id="rId36"/>
    <p:sldId id="27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10" autoAdjust="0"/>
  </p:normalViewPr>
  <p:slideViewPr>
    <p:cSldViewPr>
      <p:cViewPr varScale="1">
        <p:scale>
          <a:sx n="79" d="100"/>
          <a:sy n="79" d="100"/>
        </p:scale>
        <p:origin x="1206" y="96"/>
      </p:cViewPr>
      <p:guideLst>
        <p:guide orient="horz" pos="2160"/>
        <p:guide pos="2880"/>
      </p:guideLst>
    </p:cSldViewPr>
  </p:slideViewPr>
  <p:outlineViewPr>
    <p:cViewPr>
      <p:scale>
        <a:sx n="33" d="100"/>
        <a:sy n="33" d="100"/>
      </p:scale>
      <p:origin x="0" y="17472"/>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8D1FF-BFCD-4E6A-A862-B800D9001026}" type="datetimeFigureOut">
              <a:rPr lang="en-US" smtClean="0"/>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21BA8-EFEC-4CEE-9059-7DABBE7C0554}" type="slidenum">
              <a:rPr lang="en-US" smtClean="0"/>
              <a:t>‹#›</a:t>
            </a:fld>
            <a:endParaRPr lang="en-US"/>
          </a:p>
        </p:txBody>
      </p:sp>
    </p:spTree>
    <p:extLst>
      <p:ext uri="{BB962C8B-B14F-4D97-AF65-F5344CB8AC3E}">
        <p14:creationId xmlns:p14="http://schemas.microsoft.com/office/powerpoint/2010/main" val="425510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States have imposed stricter standards for younger offenders – drugs and violence.</a:t>
            </a:r>
          </a:p>
          <a:p>
            <a:endParaRPr lang="en-US" dirty="0" smtClean="0"/>
          </a:p>
          <a:p>
            <a:r>
              <a:rPr lang="en-US" dirty="0" smtClean="0"/>
              <a:t>Some</a:t>
            </a:r>
            <a:r>
              <a:rPr lang="en-US" baseline="0" dirty="0" smtClean="0"/>
              <a:t> states say that 14 is the old enough to be tried as an adult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8</a:t>
            </a:fld>
            <a:endParaRPr lang="en-US"/>
          </a:p>
        </p:txBody>
      </p:sp>
    </p:spTree>
    <p:extLst>
      <p:ext uri="{BB962C8B-B14F-4D97-AF65-F5344CB8AC3E}">
        <p14:creationId xmlns:p14="http://schemas.microsoft.com/office/powerpoint/2010/main" val="427019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 jurisdiction = the court that hears the case for the first time</a:t>
            </a:r>
          </a:p>
          <a:p>
            <a:r>
              <a:rPr lang="en-US" dirty="0" smtClean="0"/>
              <a:t>Appellate jurisdiction = court </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12</a:t>
            </a:fld>
            <a:endParaRPr lang="en-US"/>
          </a:p>
        </p:txBody>
      </p:sp>
    </p:spTree>
    <p:extLst>
      <p:ext uri="{BB962C8B-B14F-4D97-AF65-F5344CB8AC3E}">
        <p14:creationId xmlns:p14="http://schemas.microsoft.com/office/powerpoint/2010/main" val="272833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Criminal and civil trial begin differently</a:t>
            </a:r>
          </a:p>
          <a:p>
            <a:r>
              <a:rPr lang="en-US" baseline="0" dirty="0" smtClean="0"/>
              <a:t>     </a:t>
            </a:r>
            <a:r>
              <a:rPr lang="en-US" baseline="0" dirty="0" err="1" smtClean="0"/>
              <a:t>Govt</a:t>
            </a:r>
            <a:r>
              <a:rPr lang="en-US" baseline="0" dirty="0" smtClean="0"/>
              <a:t> brings criminal cases for offenses committed against the public at large</a:t>
            </a:r>
          </a:p>
          <a:p>
            <a:r>
              <a:rPr lang="en-US" baseline="0" dirty="0" smtClean="0"/>
              <a:t>     Individuals  files a complaint with the courts, gets a lawyer</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14</a:t>
            </a:fld>
            <a:endParaRPr lang="en-US"/>
          </a:p>
        </p:txBody>
      </p:sp>
    </p:spTree>
    <p:extLst>
      <p:ext uri="{BB962C8B-B14F-4D97-AF65-F5344CB8AC3E}">
        <p14:creationId xmlns:p14="http://schemas.microsoft.com/office/powerpoint/2010/main" val="1002006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defendant is found liable in a civil</a:t>
            </a:r>
            <a:r>
              <a:rPr lang="en-US" baseline="0" dirty="0" smtClean="0"/>
              <a:t> trial, the plaintiff is entitled to a remedy or payment – made whole</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25</a:t>
            </a:fld>
            <a:endParaRPr lang="en-US"/>
          </a:p>
        </p:txBody>
      </p:sp>
    </p:spTree>
    <p:extLst>
      <p:ext uri="{BB962C8B-B14F-4D97-AF65-F5344CB8AC3E}">
        <p14:creationId xmlns:p14="http://schemas.microsoft.com/office/powerpoint/2010/main" val="2751086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Police may</a:t>
            </a:r>
            <a:r>
              <a:rPr lang="en-US" baseline="0" dirty="0" smtClean="0"/>
              <a:t> arrest a person at anytime if they have a warrant.</a:t>
            </a:r>
          </a:p>
          <a:p>
            <a:r>
              <a:rPr lang="en-US" baseline="0" dirty="0" smtClean="0"/>
              <a:t>May arrest without a warrant if believed that the person has committed or is in the process of committing a felony or a misdemeanor involving the breach of the peace while in the officers presence</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28</a:t>
            </a:fld>
            <a:endParaRPr lang="en-US"/>
          </a:p>
        </p:txBody>
      </p:sp>
    </p:spTree>
    <p:extLst>
      <p:ext uri="{BB962C8B-B14F-4D97-AF65-F5344CB8AC3E}">
        <p14:creationId xmlns:p14="http://schemas.microsoft.com/office/powerpoint/2010/main" val="983943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For</a:t>
            </a:r>
            <a:r>
              <a:rPr lang="en-US" baseline="0" dirty="0" smtClean="0"/>
              <a:t> Example, in 1976, police impounded a car for parking violations. While making a list of contents, they found a bag of marijuana and charged the owner with possession. Ruled constitutional because it is standard procedure to list the contents of every car impounded</a:t>
            </a:r>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29</a:t>
            </a:fld>
            <a:endParaRPr lang="en-US"/>
          </a:p>
        </p:txBody>
      </p:sp>
    </p:spTree>
    <p:extLst>
      <p:ext uri="{BB962C8B-B14F-4D97-AF65-F5344CB8AC3E}">
        <p14:creationId xmlns:p14="http://schemas.microsoft.com/office/powerpoint/2010/main" val="37207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3D7BD94-3FEE-4679-85B3-156BC4CAF76D}" type="slidenum">
              <a:rPr lang="en-US" smtClean="0"/>
              <a:pPr/>
              <a:t>‹#›</a:t>
            </a:fld>
            <a:endParaRPr lang="en-US" dirty="0"/>
          </a:p>
        </p:txBody>
      </p:sp>
      <p:sp>
        <p:nvSpPr>
          <p:cNvPr id="4" name="Text Placeholder 2"/>
          <p:cNvSpPr>
            <a:spLocks noGrp="1"/>
          </p:cNvSpPr>
          <p:nvPr>
            <p:ph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61127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FF0000"/>
                </a:solidFill>
              </a:defRPr>
            </a:lvl1pPr>
            <a:lvl2pPr>
              <a:defRPr>
                <a:solidFill>
                  <a:srgbClr val="0070C0"/>
                </a:solidFill>
              </a:defRPr>
            </a:lvl2pPr>
            <a:lvl3pPr>
              <a:defRPr>
                <a:solidFill>
                  <a:srgbClr val="00B050"/>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3D7BD94-3FEE-4679-85B3-156BC4CAF76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3425478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40362761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25000"/>
            <a:duotone>
              <a:prstClr val="black"/>
              <a:schemeClr val="accent5">
                <a:tint val="45000"/>
                <a:satMod val="400000"/>
              </a:schemeClr>
            </a:duotone>
          </a:blip>
          <a:srcRect/>
          <a:tile tx="0" ty="0" sx="100000" sy="100000" flip="none" algn="br"/>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382000" y="6324600"/>
            <a:ext cx="4572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43D7BD94-3FEE-4679-85B3-156BC4CAF76D}" type="slidenum">
              <a:rPr lang="en-US" smtClean="0"/>
              <a:pPr/>
              <a:t>‹#›</a:t>
            </a:fld>
            <a:endParaRPr lang="en-US" dirty="0"/>
          </a:p>
        </p:txBody>
      </p:sp>
      <p:sp>
        <p:nvSpPr>
          <p:cNvPr id="8" name="Bevel 7"/>
          <p:cNvSpPr/>
          <p:nvPr/>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
        <p:nvSpPr>
          <p:cNvPr id="9" name="TextBox 8"/>
          <p:cNvSpPr txBox="1"/>
          <p:nvPr/>
        </p:nvSpPr>
        <p:spPr>
          <a:xfrm rot="16200000">
            <a:off x="-348734" y="348734"/>
            <a:ext cx="1066800" cy="369332"/>
          </a:xfrm>
          <a:prstGeom prst="rect">
            <a:avLst/>
          </a:prstGeom>
          <a:noFill/>
        </p:spPr>
        <p:txBody>
          <a:bodyPr wrap="square" rtlCol="0">
            <a:spAutoFit/>
          </a:bodyPr>
          <a:lstStyle/>
          <a:p>
            <a:r>
              <a:rPr lang="en-US" dirty="0" smtClean="0"/>
              <a:t>CHAPTER</a:t>
            </a:r>
            <a:endParaRPr lang="en-US" dirty="0"/>
          </a:p>
        </p:txBody>
      </p:sp>
      <p:sp>
        <p:nvSpPr>
          <p:cNvPr id="10" name="Rectangle 9"/>
          <p:cNvSpPr/>
          <p:nvPr/>
        </p:nvSpPr>
        <p:spPr>
          <a:xfrm>
            <a:off x="1524000" y="71735"/>
            <a:ext cx="5715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Court System</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userDrawn="1"/>
        </p:nvSpPr>
        <p:spPr>
          <a:xfrm rot="16200000">
            <a:off x="-348734" y="348734"/>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CHAPTER</a:t>
            </a:r>
          </a:p>
        </p:txBody>
      </p:sp>
      <p:sp>
        <p:nvSpPr>
          <p:cNvPr id="11" name="Bevel 10"/>
          <p:cNvSpPr/>
          <p:nvPr userDrawn="1"/>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2</a:t>
            </a:r>
            <a:endParaRPr lang="en-US" sz="36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8" r:id="rId2"/>
    <p:sldLayoutId id="2147483652" r:id="rId3"/>
    <p:sldLayoutId id="2147483654"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7.gi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gocomics.com/accounts/new?ref=slp"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a:t>
            </a:fld>
            <a:endParaRPr lang="en-US" dirty="0"/>
          </a:p>
        </p:txBody>
      </p:sp>
      <p:sp>
        <p:nvSpPr>
          <p:cNvPr id="3" name="Rectangle 2"/>
          <p:cNvSpPr/>
          <p:nvPr/>
        </p:nvSpPr>
        <p:spPr>
          <a:xfrm>
            <a:off x="840260" y="990600"/>
            <a:ext cx="4525470"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 Dual Court</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System</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8153400" cy="2308324"/>
          </a:xfrm>
          <a:prstGeom prst="rect">
            <a:avLst/>
          </a:prstGeom>
          <a:noFill/>
        </p:spPr>
        <p:txBody>
          <a:bodyPr wrap="square" rtlCol="0">
            <a:spAutoFit/>
          </a:bodyPr>
          <a:lstStyle/>
          <a:p>
            <a:pPr marL="285750" indent="-285750">
              <a:buFont typeface="Wingdings" pitchFamily="2" charset="2"/>
              <a:buChar char="§"/>
            </a:pPr>
            <a:r>
              <a:rPr lang="en-US" sz="2400" dirty="0" smtClean="0"/>
              <a:t>How to determine a court’s jurisdiction</a:t>
            </a:r>
          </a:p>
          <a:p>
            <a:pPr marL="285750" indent="-285750">
              <a:buFont typeface="Wingdings" pitchFamily="2" charset="2"/>
              <a:buChar char="§"/>
            </a:pPr>
            <a:r>
              <a:rPr lang="en-US" sz="2400" dirty="0" smtClean="0"/>
              <a:t>How to explain the structure of the federal court system</a:t>
            </a:r>
          </a:p>
          <a:p>
            <a:pPr marL="285750" indent="-285750">
              <a:buFont typeface="Wingdings" pitchFamily="2" charset="2"/>
              <a:buChar char="§"/>
            </a:pPr>
            <a:r>
              <a:rPr lang="en-US" sz="2400" dirty="0" smtClean="0"/>
              <a:t>How to explain the role of the US Supreme Court</a:t>
            </a:r>
          </a:p>
          <a:p>
            <a:pPr marL="285750" indent="-285750">
              <a:buFont typeface="Wingdings" pitchFamily="2" charset="2"/>
              <a:buChar char="§"/>
            </a:pPr>
            <a:r>
              <a:rPr lang="en-US" sz="2400" dirty="0" smtClean="0"/>
              <a:t>How to explain the structure of the state court system</a:t>
            </a:r>
          </a:p>
          <a:p>
            <a:pPr marL="285750" indent="-285750">
              <a:buFont typeface="Wingdings" pitchFamily="2" charset="2"/>
              <a:buChar char="§"/>
            </a:pPr>
            <a:r>
              <a:rPr lang="en-US" sz="2400" dirty="0" smtClean="0"/>
              <a:t>How to describe the difference between a juvenile who is unruly and one who is delinquent</a:t>
            </a:r>
          </a:p>
        </p:txBody>
      </p:sp>
      <p:sp>
        <p:nvSpPr>
          <p:cNvPr id="7" name="TextBox 6"/>
          <p:cNvSpPr txBox="1"/>
          <p:nvPr/>
        </p:nvSpPr>
        <p:spPr>
          <a:xfrm>
            <a:off x="669402" y="4953000"/>
            <a:ext cx="6858000" cy="1200329"/>
          </a:xfrm>
          <a:prstGeom prst="rect">
            <a:avLst/>
          </a:prstGeom>
          <a:noFill/>
        </p:spPr>
        <p:txBody>
          <a:bodyPr wrap="square" rtlCol="0">
            <a:spAutoFit/>
          </a:bodyPr>
          <a:lstStyle/>
          <a:p>
            <a:pPr marL="0" indent="0">
              <a:buFont typeface="Wingdings" pitchFamily="2" charset="2"/>
              <a:buNone/>
            </a:pPr>
            <a:r>
              <a:rPr lang="en-US" sz="2400" dirty="0" smtClean="0"/>
              <a:t>Learning the structure of the court systems in the United States will help you understand how the legal system works</a:t>
            </a:r>
          </a:p>
        </p:txBody>
      </p:sp>
    </p:spTree>
    <p:extLst>
      <p:ext uri="{BB962C8B-B14F-4D97-AF65-F5344CB8AC3E}">
        <p14:creationId xmlns:p14="http://schemas.microsoft.com/office/powerpoint/2010/main" val="552207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10</a:t>
            </a:fld>
            <a:endParaRPr lang="en-US"/>
          </a:p>
        </p:txBody>
      </p:sp>
      <p:sp>
        <p:nvSpPr>
          <p:cNvPr id="3" name="Text Placeholder 2"/>
          <p:cNvSpPr>
            <a:spLocks noGrp="1"/>
          </p:cNvSpPr>
          <p:nvPr>
            <p:ph type="body" idx="4294967295"/>
          </p:nvPr>
        </p:nvSpPr>
        <p:spPr/>
        <p:txBody>
          <a:bodyPr/>
          <a:lstStyle/>
          <a:p>
            <a:pPr lvl="1"/>
            <a:r>
              <a:rPr lang="en-US" dirty="0" smtClean="0"/>
              <a:t>Supreme</a:t>
            </a:r>
            <a:r>
              <a:rPr lang="en-US" baseline="0" dirty="0" smtClean="0"/>
              <a:t> Courts</a:t>
            </a:r>
          </a:p>
          <a:p>
            <a:pPr lvl="2"/>
            <a:r>
              <a:rPr lang="en-US" dirty="0" smtClean="0"/>
              <a:t>Are the highest</a:t>
            </a:r>
            <a:r>
              <a:rPr lang="en-US" baseline="0" dirty="0" smtClean="0"/>
              <a:t> courts in the states.</a:t>
            </a:r>
          </a:p>
          <a:p>
            <a:pPr lvl="2"/>
            <a:r>
              <a:rPr lang="en-US" baseline="0" dirty="0" smtClean="0"/>
              <a:t>Decides matters of law appealed from lower courts</a:t>
            </a:r>
          </a:p>
          <a:p>
            <a:pPr lvl="2"/>
            <a:r>
              <a:rPr lang="en-US" baseline="0" dirty="0" smtClean="0"/>
              <a:t>Don’t retry cases or listen to facts</a:t>
            </a:r>
          </a:p>
          <a:p>
            <a:pPr lvl="2"/>
            <a:r>
              <a:rPr lang="en-US" baseline="0" dirty="0" smtClean="0"/>
              <a:t>Look for errors made by lower courts</a:t>
            </a:r>
          </a:p>
          <a:p>
            <a:pPr lvl="2"/>
            <a:r>
              <a:rPr lang="en-US" baseline="0" dirty="0" smtClean="0"/>
              <a:t>Choose the cases it will hear</a:t>
            </a:r>
          </a:p>
        </p:txBody>
      </p:sp>
    </p:spTree>
    <p:extLst>
      <p:ext uri="{BB962C8B-B14F-4D97-AF65-F5344CB8AC3E}">
        <p14:creationId xmlns:p14="http://schemas.microsoft.com/office/powerpoint/2010/main" val="27827770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95363"/>
            <a:ext cx="8915400" cy="5723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8113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12</a:t>
            </a:fld>
            <a:endParaRPr lang="en-US"/>
          </a:p>
        </p:txBody>
      </p:sp>
      <p:sp>
        <p:nvSpPr>
          <p:cNvPr id="3" name="Text Placeholder 2"/>
          <p:cNvSpPr>
            <a:spLocks noGrp="1"/>
          </p:cNvSpPr>
          <p:nvPr>
            <p:ph type="body" idx="4294967295"/>
          </p:nvPr>
        </p:nvSpPr>
        <p:spPr/>
        <p:txBody>
          <a:bodyPr>
            <a:normAutofit lnSpcReduction="10000"/>
          </a:bodyPr>
          <a:lstStyle/>
          <a:p>
            <a:r>
              <a:rPr lang="en-US" dirty="0" smtClean="0"/>
              <a:t>Reviewing What You Learned</a:t>
            </a:r>
          </a:p>
          <a:p>
            <a:pPr lvl="1"/>
            <a:r>
              <a:rPr lang="en-US" dirty="0" smtClean="0"/>
              <a:t>What is the difference among the</a:t>
            </a:r>
            <a:r>
              <a:rPr lang="en-US" baseline="0" dirty="0" smtClean="0"/>
              <a:t> four jurisdictions?</a:t>
            </a:r>
          </a:p>
          <a:p>
            <a:pPr lvl="2"/>
            <a:r>
              <a:rPr lang="en-US" dirty="0" smtClean="0"/>
              <a:t>Original</a:t>
            </a:r>
          </a:p>
          <a:p>
            <a:pPr lvl="2"/>
            <a:r>
              <a:rPr lang="en-US" dirty="0" smtClean="0"/>
              <a:t>Appellate</a:t>
            </a:r>
          </a:p>
          <a:p>
            <a:pPr lvl="2"/>
            <a:r>
              <a:rPr lang="en-US" dirty="0" smtClean="0"/>
              <a:t>Limited </a:t>
            </a:r>
          </a:p>
          <a:p>
            <a:pPr lvl="2"/>
            <a:r>
              <a:rPr lang="en-US" dirty="0" smtClean="0"/>
              <a:t>General</a:t>
            </a:r>
          </a:p>
          <a:p>
            <a:pPr lvl="1"/>
            <a:r>
              <a:rPr lang="en-US" dirty="0" smtClean="0"/>
              <a:t>How are the federal courts structured?</a:t>
            </a:r>
          </a:p>
          <a:p>
            <a:pPr lvl="1"/>
            <a:r>
              <a:rPr lang="en-US" dirty="0" smtClean="0"/>
              <a:t>What is the role of the U.S. Supreme Court?</a:t>
            </a:r>
          </a:p>
          <a:p>
            <a:pPr lvl="1"/>
            <a:r>
              <a:rPr lang="en-US" dirty="0" smtClean="0"/>
              <a:t>How are most</a:t>
            </a:r>
            <a:r>
              <a:rPr lang="en-US" baseline="0" dirty="0" smtClean="0"/>
              <a:t> courts structured?</a:t>
            </a:r>
          </a:p>
          <a:p>
            <a:pPr lvl="1"/>
            <a:r>
              <a:rPr lang="en-US" baseline="0" dirty="0" smtClean="0"/>
              <a:t>Explain the difference among unruly, delinquent, and abused or neglected juveniles</a:t>
            </a:r>
            <a:endParaRPr lang="en-US" dirty="0"/>
          </a:p>
        </p:txBody>
      </p:sp>
    </p:spTree>
    <p:extLst>
      <p:ext uri="{BB962C8B-B14F-4D97-AF65-F5344CB8AC3E}">
        <p14:creationId xmlns:p14="http://schemas.microsoft.com/office/powerpoint/2010/main" val="1394851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13</a:t>
            </a:fld>
            <a:endParaRPr lang="en-US" dirty="0"/>
          </a:p>
        </p:txBody>
      </p:sp>
      <p:sp>
        <p:nvSpPr>
          <p:cNvPr id="3" name="Rectangle 2"/>
          <p:cNvSpPr/>
          <p:nvPr/>
        </p:nvSpPr>
        <p:spPr>
          <a:xfrm>
            <a:off x="840260" y="990600"/>
            <a:ext cx="3605602"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Trial Procedures</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8001000" cy="2308324"/>
          </a:xfrm>
          <a:prstGeom prst="rect">
            <a:avLst/>
          </a:prstGeom>
          <a:noFill/>
        </p:spPr>
        <p:txBody>
          <a:bodyPr wrap="square" rtlCol="0">
            <a:spAutoFit/>
          </a:bodyPr>
          <a:lstStyle/>
          <a:p>
            <a:pPr marL="285750" indent="-285750">
              <a:buFont typeface="Wingdings" pitchFamily="2" charset="2"/>
              <a:buChar char="§"/>
            </a:pPr>
            <a:r>
              <a:rPr lang="en-US" sz="2400" dirty="0" smtClean="0"/>
              <a:t>How to seek alternatives to litigation</a:t>
            </a:r>
          </a:p>
          <a:p>
            <a:pPr marL="285750" indent="-285750">
              <a:buFont typeface="Wingdings" pitchFamily="2" charset="2"/>
              <a:buChar char="§"/>
            </a:pPr>
            <a:r>
              <a:rPr lang="en-US" sz="2400" dirty="0" smtClean="0"/>
              <a:t>How to differentiate between civil and criminal cases</a:t>
            </a:r>
          </a:p>
          <a:p>
            <a:pPr marL="285750" indent="-285750">
              <a:buFont typeface="Wingdings" pitchFamily="2" charset="2"/>
              <a:buChar char="§"/>
            </a:pPr>
            <a:r>
              <a:rPr lang="en-US" sz="2400" dirty="0" smtClean="0"/>
              <a:t>How to explain the steps in a civil lawsuit</a:t>
            </a:r>
          </a:p>
          <a:p>
            <a:pPr marL="285750" indent="-285750">
              <a:buFont typeface="Wingdings" pitchFamily="2" charset="2"/>
              <a:buChar char="§"/>
            </a:pPr>
            <a:r>
              <a:rPr lang="en-US" sz="2400" dirty="0" smtClean="0"/>
              <a:t>How to exercise your rights if arrested</a:t>
            </a:r>
          </a:p>
          <a:p>
            <a:pPr marL="285750" indent="-285750">
              <a:buFont typeface="Wingdings" pitchFamily="2" charset="2"/>
              <a:buChar char="§"/>
            </a:pPr>
            <a:r>
              <a:rPr lang="en-US" sz="2400" dirty="0" smtClean="0"/>
              <a:t>How to explain the steps in a criminal prosecution</a:t>
            </a:r>
          </a:p>
          <a:p>
            <a:pPr marL="285750" indent="-285750">
              <a:buFont typeface="Wingdings" pitchFamily="2" charset="2"/>
              <a:buChar char="§"/>
            </a:pPr>
            <a:r>
              <a:rPr lang="en-US" sz="2400" dirty="0" smtClean="0"/>
              <a:t>How to apply court procedures to juvenile cases</a:t>
            </a:r>
          </a:p>
        </p:txBody>
      </p:sp>
      <p:sp>
        <p:nvSpPr>
          <p:cNvPr id="7" name="TextBox 6"/>
          <p:cNvSpPr txBox="1"/>
          <p:nvPr/>
        </p:nvSpPr>
        <p:spPr>
          <a:xfrm>
            <a:off x="669402" y="4953000"/>
            <a:ext cx="6858000" cy="830997"/>
          </a:xfrm>
          <a:prstGeom prst="rect">
            <a:avLst/>
          </a:prstGeom>
          <a:noFill/>
        </p:spPr>
        <p:txBody>
          <a:bodyPr wrap="square" rtlCol="0">
            <a:spAutoFit/>
          </a:bodyPr>
          <a:lstStyle/>
          <a:p>
            <a:pPr marL="0" indent="0">
              <a:buFont typeface="Wingdings" pitchFamily="2" charset="2"/>
              <a:buNone/>
            </a:pPr>
            <a:r>
              <a:rPr lang="en-US" sz="2400" dirty="0" smtClean="0"/>
              <a:t>Learning the alternatives to litigation will help you handle disputes that arise</a:t>
            </a:r>
          </a:p>
        </p:txBody>
      </p:sp>
    </p:spTree>
    <p:extLst>
      <p:ext uri="{BB962C8B-B14F-4D97-AF65-F5344CB8AC3E}">
        <p14:creationId xmlns:p14="http://schemas.microsoft.com/office/powerpoint/2010/main" val="1592529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14</a:t>
            </a:fld>
            <a:endParaRPr lang="en-US"/>
          </a:p>
        </p:txBody>
      </p:sp>
      <p:sp>
        <p:nvSpPr>
          <p:cNvPr id="4" name="Text Placeholder 3"/>
          <p:cNvSpPr>
            <a:spLocks noGrp="1"/>
          </p:cNvSpPr>
          <p:nvPr>
            <p:ph type="body" idx="4294967295"/>
          </p:nvPr>
        </p:nvSpPr>
        <p:spPr/>
        <p:txBody>
          <a:bodyPr/>
          <a:lstStyle/>
          <a:p>
            <a:r>
              <a:rPr lang="en-US" dirty="0" smtClean="0"/>
              <a:t>Civil</a:t>
            </a:r>
            <a:r>
              <a:rPr lang="en-US" baseline="0" dirty="0" smtClean="0"/>
              <a:t> Trial Procedure</a:t>
            </a:r>
          </a:p>
          <a:p>
            <a:pPr lvl="1"/>
            <a:r>
              <a:rPr lang="en-US" dirty="0" smtClean="0"/>
              <a:t>Alternative Dispute Resolution </a:t>
            </a:r>
          </a:p>
          <a:p>
            <a:pPr lvl="2"/>
            <a:r>
              <a:rPr lang="en-US" dirty="0" smtClean="0"/>
              <a:t>parties</a:t>
            </a:r>
            <a:r>
              <a:rPr lang="en-US" baseline="0" dirty="0" smtClean="0"/>
              <a:t> try to resolve differences out of court</a:t>
            </a:r>
          </a:p>
          <a:p>
            <a:pPr lvl="3"/>
            <a:r>
              <a:rPr lang="en-US" baseline="0" dirty="0" smtClean="0"/>
              <a:t> quicker and less expensive</a:t>
            </a:r>
            <a:endParaRPr lang="en-US" dirty="0" smtClean="0"/>
          </a:p>
          <a:p>
            <a:pPr lvl="2"/>
            <a:endParaRPr lang="en-US" dirty="0" smtClean="0"/>
          </a:p>
          <a:p>
            <a:pPr lvl="2"/>
            <a:r>
              <a:rPr lang="en-US" dirty="0" smtClean="0"/>
              <a:t>Reactive Methods</a:t>
            </a:r>
          </a:p>
          <a:p>
            <a:pPr lvl="3"/>
            <a:r>
              <a:rPr lang="en-US" dirty="0" smtClean="0"/>
              <a:t>Used after a dispute has arisen</a:t>
            </a:r>
          </a:p>
          <a:p>
            <a:pPr lvl="3"/>
            <a:r>
              <a:rPr lang="en-US" dirty="0" smtClean="0"/>
              <a:t>Makes</a:t>
            </a:r>
            <a:r>
              <a:rPr lang="en-US" baseline="0" dirty="0" smtClean="0"/>
              <a:t> use of summary trial</a:t>
            </a:r>
            <a:endParaRPr lang="en-US" dirty="0" smtClean="0"/>
          </a:p>
          <a:p>
            <a:pPr lvl="2"/>
            <a:r>
              <a:rPr lang="en-US" dirty="0" smtClean="0"/>
              <a:t>Proactive Methods</a:t>
            </a:r>
          </a:p>
          <a:p>
            <a:pPr lvl="3"/>
            <a:r>
              <a:rPr lang="en-US" dirty="0" smtClean="0"/>
              <a:t>Used before</a:t>
            </a:r>
            <a:r>
              <a:rPr lang="en-US" baseline="0" dirty="0" smtClean="0"/>
              <a:t> a dispute arises</a:t>
            </a:r>
          </a:p>
          <a:p>
            <a:pPr lvl="3"/>
            <a:r>
              <a:rPr lang="en-US" baseline="0" dirty="0" smtClean="0"/>
              <a:t>business dealings</a:t>
            </a:r>
            <a:r>
              <a:rPr lang="en-US" baseline="0" dirty="0"/>
              <a:t> </a:t>
            </a:r>
            <a:r>
              <a:rPr lang="en-US" baseline="0" dirty="0" smtClean="0"/>
              <a:t>– partnership agreements</a:t>
            </a:r>
          </a:p>
        </p:txBody>
      </p:sp>
    </p:spTree>
    <p:extLst>
      <p:ext uri="{BB962C8B-B14F-4D97-AF65-F5344CB8AC3E}">
        <p14:creationId xmlns:p14="http://schemas.microsoft.com/office/powerpoint/2010/main" val="3504062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15</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040645"/>
            <a:ext cx="4638675" cy="5817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6498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16</a:t>
            </a:fld>
            <a:endParaRPr lang="en-US"/>
          </a:p>
        </p:txBody>
      </p:sp>
      <p:sp>
        <p:nvSpPr>
          <p:cNvPr id="3" name="Text Placeholder 2"/>
          <p:cNvSpPr>
            <a:spLocks noGrp="1"/>
          </p:cNvSpPr>
          <p:nvPr>
            <p:ph type="body" idx="4294967295"/>
          </p:nvPr>
        </p:nvSpPr>
        <p:spPr/>
        <p:txBody>
          <a:bodyPr/>
          <a:lstStyle/>
          <a:p>
            <a:pPr lvl="1"/>
            <a:r>
              <a:rPr lang="en-US" dirty="0" smtClean="0"/>
              <a:t>Pleadings</a:t>
            </a:r>
          </a:p>
          <a:p>
            <a:pPr lvl="2"/>
            <a:r>
              <a:rPr lang="en-US" dirty="0" smtClean="0"/>
              <a:t>Formal papers filed with the court by the plaintiff</a:t>
            </a:r>
            <a:r>
              <a:rPr lang="en-US" baseline="0" dirty="0" smtClean="0"/>
              <a:t> and defendant</a:t>
            </a:r>
            <a:endParaRPr lang="en-US" dirty="0" smtClean="0"/>
          </a:p>
          <a:p>
            <a:pPr lvl="2"/>
            <a:r>
              <a:rPr lang="en-US" dirty="0" smtClean="0"/>
              <a:t>Complaint is filed by the plaintiff</a:t>
            </a:r>
          </a:p>
          <a:p>
            <a:pPr lvl="2"/>
            <a:r>
              <a:rPr lang="en-US" dirty="0" smtClean="0"/>
              <a:t>Answer is the defendant’s response</a:t>
            </a:r>
          </a:p>
          <a:p>
            <a:pPr lvl="2"/>
            <a:endParaRPr lang="en-US" dirty="0" smtClean="0"/>
          </a:p>
          <a:p>
            <a:pPr lvl="2"/>
            <a:r>
              <a:rPr lang="en-US" dirty="0" smtClean="0"/>
              <a:t>Facts are brought out before the trial – methods</a:t>
            </a:r>
            <a:r>
              <a:rPr lang="en-US" baseline="0" dirty="0" smtClean="0"/>
              <a:t> of discovery</a:t>
            </a:r>
          </a:p>
          <a:p>
            <a:pPr lvl="3"/>
            <a:r>
              <a:rPr lang="en-US" dirty="0" smtClean="0"/>
              <a:t>Depositions,</a:t>
            </a:r>
            <a:r>
              <a:rPr lang="en-US" baseline="0" dirty="0" smtClean="0"/>
              <a:t> documents, other evidence, physical &amp; mental exams, and admission</a:t>
            </a:r>
          </a:p>
          <a:p>
            <a:pPr lvl="2"/>
            <a:r>
              <a:rPr lang="en-US" dirty="0" smtClean="0"/>
              <a:t>Not settled at this point – placed</a:t>
            </a:r>
            <a:r>
              <a:rPr lang="en-US" baseline="0" dirty="0" smtClean="0"/>
              <a:t> on court docket</a:t>
            </a:r>
            <a:endParaRPr lang="en-US" dirty="0" smtClean="0"/>
          </a:p>
        </p:txBody>
      </p:sp>
    </p:spTree>
    <p:extLst>
      <p:ext uri="{BB962C8B-B14F-4D97-AF65-F5344CB8AC3E}">
        <p14:creationId xmlns:p14="http://schemas.microsoft.com/office/powerpoint/2010/main" val="1755407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17</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026242"/>
            <a:ext cx="6096000" cy="5653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1968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18</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3613" y="914401"/>
            <a:ext cx="4877787" cy="595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5542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19</a:t>
            </a:fld>
            <a:endParaRPr lang="en-US"/>
          </a:p>
        </p:txBody>
      </p:sp>
      <p:sp>
        <p:nvSpPr>
          <p:cNvPr id="3" name="Text Placeholder 2"/>
          <p:cNvSpPr>
            <a:spLocks noGrp="1"/>
          </p:cNvSpPr>
          <p:nvPr>
            <p:ph type="body" idx="4294967295"/>
          </p:nvPr>
        </p:nvSpPr>
        <p:spPr/>
        <p:txBody>
          <a:bodyPr/>
          <a:lstStyle/>
          <a:p>
            <a:pPr lvl="1"/>
            <a:r>
              <a:rPr lang="en-US" dirty="0" smtClean="0"/>
              <a:t>Pretrial Hearing</a:t>
            </a:r>
          </a:p>
          <a:p>
            <a:pPr lvl="2"/>
            <a:endParaRPr lang="en-US" dirty="0" smtClean="0"/>
          </a:p>
          <a:p>
            <a:pPr lvl="2"/>
            <a:r>
              <a:rPr lang="en-US" dirty="0" smtClean="0"/>
              <a:t>Happens before the trial</a:t>
            </a:r>
          </a:p>
          <a:p>
            <a:pPr lvl="2"/>
            <a:endParaRPr lang="en-US" dirty="0" smtClean="0"/>
          </a:p>
          <a:p>
            <a:pPr lvl="2"/>
            <a:r>
              <a:rPr lang="en-US" dirty="0" smtClean="0"/>
              <a:t>Informational</a:t>
            </a:r>
            <a:r>
              <a:rPr lang="en-US" baseline="0" dirty="0" smtClean="0"/>
              <a:t> meeting before a judge</a:t>
            </a:r>
          </a:p>
          <a:p>
            <a:pPr lvl="2"/>
            <a:endParaRPr lang="en-US" baseline="0" dirty="0" smtClean="0"/>
          </a:p>
          <a:p>
            <a:pPr lvl="2"/>
            <a:r>
              <a:rPr lang="en-US" baseline="0" dirty="0" smtClean="0"/>
              <a:t>Used to simplify issues &amp; discuss matters that might help dispose of the case</a:t>
            </a:r>
            <a:endParaRPr lang="en-US" dirty="0" smtClean="0"/>
          </a:p>
        </p:txBody>
      </p:sp>
    </p:spTree>
    <p:extLst>
      <p:ext uri="{BB962C8B-B14F-4D97-AF65-F5344CB8AC3E}">
        <p14:creationId xmlns:p14="http://schemas.microsoft.com/office/powerpoint/2010/main" val="356624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2</a:t>
            </a:fld>
            <a:endParaRPr lang="en-US" dirty="0"/>
          </a:p>
        </p:txBody>
      </p:sp>
      <p:sp>
        <p:nvSpPr>
          <p:cNvPr id="5" name="Text Placeholder 4"/>
          <p:cNvSpPr>
            <a:spLocks noGrp="1"/>
          </p:cNvSpPr>
          <p:nvPr>
            <p:ph type="body" idx="4294967295"/>
          </p:nvPr>
        </p:nvSpPr>
        <p:spPr>
          <a:xfrm>
            <a:off x="762000" y="1219200"/>
            <a:ext cx="8382000" cy="5486400"/>
          </a:xfrm>
        </p:spPr>
        <p:txBody>
          <a:bodyPr>
            <a:normAutofit lnSpcReduction="10000"/>
          </a:bodyPr>
          <a:lstStyle/>
          <a:p>
            <a:r>
              <a:rPr lang="en-US" dirty="0" smtClean="0"/>
              <a:t>The Federal Court System</a:t>
            </a:r>
          </a:p>
          <a:p>
            <a:pPr lvl="1"/>
            <a:r>
              <a:rPr lang="en-US" dirty="0" smtClean="0"/>
              <a:t>Federal level and state level courts</a:t>
            </a:r>
          </a:p>
          <a:p>
            <a:endParaRPr lang="en-US" dirty="0" smtClean="0"/>
          </a:p>
          <a:p>
            <a:pPr lvl="1"/>
            <a:r>
              <a:rPr lang="en-US" dirty="0" smtClean="0"/>
              <a:t>Jurisdiction is the power and authority given to a court to hear cases and make judgment</a:t>
            </a:r>
          </a:p>
          <a:p>
            <a:pPr lvl="2"/>
            <a:r>
              <a:rPr lang="en-US" dirty="0" smtClean="0"/>
              <a:t>Actions</a:t>
            </a:r>
            <a:r>
              <a:rPr lang="en-US" baseline="0" dirty="0" smtClean="0"/>
              <a:t> where the US or one state is a party – except where it is between a state and a citizen</a:t>
            </a:r>
          </a:p>
          <a:p>
            <a:pPr lvl="2"/>
            <a:r>
              <a:rPr lang="en-US" baseline="0" dirty="0" smtClean="0"/>
              <a:t>Federal questions – interpreting the Constitution</a:t>
            </a:r>
          </a:p>
          <a:p>
            <a:pPr lvl="2"/>
            <a:r>
              <a:rPr lang="en-US" dirty="0" smtClean="0"/>
              <a:t>Diversity of Citizenship</a:t>
            </a:r>
            <a:r>
              <a:rPr lang="en-US" baseline="0" dirty="0" smtClean="0"/>
              <a:t> – different states and &gt;$75,000</a:t>
            </a:r>
          </a:p>
          <a:p>
            <a:pPr lvl="2"/>
            <a:r>
              <a:rPr lang="en-US" baseline="0" dirty="0" smtClean="0"/>
              <a:t>Admiralty cases – at sea</a:t>
            </a:r>
          </a:p>
          <a:p>
            <a:pPr lvl="2"/>
            <a:r>
              <a:rPr lang="en-US" baseline="0" dirty="0" smtClean="0"/>
              <a:t>Patent and copyright cases</a:t>
            </a:r>
          </a:p>
          <a:p>
            <a:pPr lvl="2"/>
            <a:r>
              <a:rPr lang="en-US" baseline="0" dirty="0" smtClean="0"/>
              <a:t>Bankruptcy cases</a:t>
            </a:r>
            <a:endParaRPr lang="en-US" dirty="0" smtClean="0"/>
          </a:p>
        </p:txBody>
      </p:sp>
    </p:spTree>
    <p:extLst>
      <p:ext uri="{BB962C8B-B14F-4D97-AF65-F5344CB8AC3E}">
        <p14:creationId xmlns:p14="http://schemas.microsoft.com/office/powerpoint/2010/main" val="4163131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20</a:t>
            </a:fld>
            <a:endParaRPr lang="en-US"/>
          </a:p>
        </p:txBody>
      </p:sp>
      <p:sp>
        <p:nvSpPr>
          <p:cNvPr id="3" name="Text Placeholder 2"/>
          <p:cNvSpPr>
            <a:spLocks noGrp="1"/>
          </p:cNvSpPr>
          <p:nvPr>
            <p:ph type="body" idx="4294967295"/>
          </p:nvPr>
        </p:nvSpPr>
        <p:spPr/>
        <p:txBody>
          <a:bodyPr/>
          <a:lstStyle/>
          <a:p>
            <a:pPr lvl="1"/>
            <a:r>
              <a:rPr lang="en-US" dirty="0" smtClean="0"/>
              <a:t>Steps in a Jury Trial</a:t>
            </a:r>
          </a:p>
          <a:p>
            <a:pPr lvl="2"/>
            <a:r>
              <a:rPr lang="en-US" dirty="0" smtClean="0"/>
              <a:t>Selecting a Jury</a:t>
            </a:r>
          </a:p>
          <a:p>
            <a:pPr lvl="3"/>
            <a:r>
              <a:rPr lang="en-US" dirty="0" smtClean="0"/>
              <a:t>drawn from a pool of citizens</a:t>
            </a:r>
          </a:p>
          <a:p>
            <a:pPr lvl="3"/>
            <a:r>
              <a:rPr lang="en-US" dirty="0" smtClean="0"/>
              <a:t>Each lawyer</a:t>
            </a:r>
            <a:r>
              <a:rPr lang="en-US" baseline="0" dirty="0" smtClean="0"/>
              <a:t> questions jurors</a:t>
            </a:r>
            <a:endParaRPr lang="en-US" dirty="0" smtClean="0"/>
          </a:p>
          <a:p>
            <a:pPr lvl="3"/>
            <a:r>
              <a:rPr lang="en-US" dirty="0" smtClean="0"/>
              <a:t>Jury determines</a:t>
            </a:r>
            <a:r>
              <a:rPr lang="en-US" baseline="0" dirty="0" smtClean="0"/>
              <a:t> the facts of the case</a:t>
            </a:r>
          </a:p>
          <a:p>
            <a:pPr lvl="3"/>
            <a:r>
              <a:rPr lang="en-US" baseline="0" dirty="0" smtClean="0"/>
              <a:t>Applies the law to those facts</a:t>
            </a:r>
            <a:endParaRPr lang="en-US" dirty="0" smtClean="0"/>
          </a:p>
        </p:txBody>
      </p:sp>
      <p:pic>
        <p:nvPicPr>
          <p:cNvPr id="5122" name="Picture 2" descr="http://t2.gstatic.com/images?q=tbn:ANd9GcSO9Ig-XErFnpEyiEoxlU0bWzau4oYo_MKeF5nvPyqUhZNx7h28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525" y="4038600"/>
            <a:ext cx="439495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226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21</a:t>
            </a:fld>
            <a:endParaRPr lang="en-US"/>
          </a:p>
        </p:txBody>
      </p:sp>
      <p:sp>
        <p:nvSpPr>
          <p:cNvPr id="3" name="Text Placeholder 2"/>
          <p:cNvSpPr>
            <a:spLocks noGrp="1"/>
          </p:cNvSpPr>
          <p:nvPr>
            <p:ph type="body" idx="4294967295"/>
          </p:nvPr>
        </p:nvSpPr>
        <p:spPr/>
        <p:txBody>
          <a:bodyPr/>
          <a:lstStyle/>
          <a:p>
            <a:pPr lvl="2"/>
            <a:r>
              <a:rPr lang="en-US" dirty="0" smtClean="0"/>
              <a:t>Opening</a:t>
            </a:r>
            <a:r>
              <a:rPr lang="en-US" baseline="0" dirty="0" smtClean="0"/>
              <a:t> Statements</a:t>
            </a:r>
          </a:p>
          <a:p>
            <a:pPr lvl="3"/>
            <a:r>
              <a:rPr lang="en-US" baseline="0" dirty="0" smtClean="0"/>
              <a:t>After jurors are selected</a:t>
            </a:r>
          </a:p>
          <a:p>
            <a:pPr lvl="3"/>
            <a:r>
              <a:rPr lang="en-US" baseline="0" dirty="0" smtClean="0"/>
              <a:t>Each side “tells their side of the story”</a:t>
            </a:r>
          </a:p>
          <a:p>
            <a:pPr lvl="3"/>
            <a:r>
              <a:rPr lang="en-US" baseline="0" dirty="0" smtClean="0"/>
              <a:t>Plaintiff goes first</a:t>
            </a:r>
          </a:p>
          <a:p>
            <a:pPr lvl="3"/>
            <a:r>
              <a:rPr lang="en-US" baseline="0" dirty="0" smtClean="0"/>
              <a:t>Defendant may delay their opening statement until after the plaintiff presents its evidence</a:t>
            </a:r>
          </a:p>
        </p:txBody>
      </p:sp>
      <p:pic>
        <p:nvPicPr>
          <p:cNvPr id="6146" name="Picture 2" descr="http://www.nvo.com/hypoism/nss-folder/pictures/courtroo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476625"/>
            <a:ext cx="532447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281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22</a:t>
            </a:fld>
            <a:endParaRPr lang="en-US"/>
          </a:p>
        </p:txBody>
      </p:sp>
      <p:sp>
        <p:nvSpPr>
          <p:cNvPr id="3" name="Text Placeholder 2"/>
          <p:cNvSpPr>
            <a:spLocks noGrp="1"/>
          </p:cNvSpPr>
          <p:nvPr>
            <p:ph type="body" idx="4294967295"/>
          </p:nvPr>
        </p:nvSpPr>
        <p:spPr/>
        <p:txBody>
          <a:bodyPr/>
          <a:lstStyle/>
          <a:p>
            <a:pPr lvl="2"/>
            <a:r>
              <a:rPr lang="en-US" baseline="0" dirty="0" smtClean="0"/>
              <a:t>Introduction of Evidence</a:t>
            </a:r>
          </a:p>
          <a:p>
            <a:pPr lvl="3"/>
            <a:r>
              <a:rPr lang="en-US" baseline="0" dirty="0" smtClean="0"/>
              <a:t>Plaintiff presents all of their evidence</a:t>
            </a:r>
          </a:p>
          <a:p>
            <a:pPr lvl="3"/>
            <a:r>
              <a:rPr lang="en-US" baseline="0" dirty="0" smtClean="0"/>
              <a:t>Witnesses respond to subpoena (order to appear)</a:t>
            </a:r>
          </a:p>
          <a:p>
            <a:pPr lvl="3"/>
            <a:r>
              <a:rPr lang="en-US" baseline="0" dirty="0" smtClean="0"/>
              <a:t>Expert opinions</a:t>
            </a:r>
          </a:p>
          <a:p>
            <a:pPr lvl="3"/>
            <a:r>
              <a:rPr lang="en-US" baseline="0" dirty="0" smtClean="0"/>
              <a:t>Defense attorney can cross-examine</a:t>
            </a:r>
          </a:p>
          <a:p>
            <a:pPr lvl="3"/>
            <a:r>
              <a:rPr lang="en-US" baseline="0" dirty="0" smtClean="0"/>
              <a:t>Defense presents favorable evidence</a:t>
            </a:r>
          </a:p>
          <a:p>
            <a:pPr lvl="3"/>
            <a:r>
              <a:rPr lang="en-US" baseline="0" dirty="0" smtClean="0"/>
              <a:t>Plaintiff may cross examine</a:t>
            </a:r>
          </a:p>
          <a:p>
            <a:pPr lvl="3"/>
            <a:r>
              <a:rPr lang="en-US" baseline="0" dirty="0" smtClean="0"/>
              <a:t>Both will rest their cases when all evidence has been presented</a:t>
            </a:r>
          </a:p>
        </p:txBody>
      </p:sp>
      <p:pic>
        <p:nvPicPr>
          <p:cNvPr id="7170" name="Picture 2" descr="http://t1.gstatic.com/images?q=tbn:ANd9GcQ0gu8wglCXnY2UaS6yQqnpkuKyfnnaKiSytO5ef8_fUKsw4E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812" y="4572000"/>
            <a:ext cx="2409825"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832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23</a:t>
            </a:fld>
            <a:endParaRPr lang="en-US"/>
          </a:p>
        </p:txBody>
      </p:sp>
      <p:sp>
        <p:nvSpPr>
          <p:cNvPr id="3" name="Text Placeholder 2"/>
          <p:cNvSpPr>
            <a:spLocks noGrp="1"/>
          </p:cNvSpPr>
          <p:nvPr>
            <p:ph type="body" idx="4294967295"/>
          </p:nvPr>
        </p:nvSpPr>
        <p:spPr/>
        <p:txBody>
          <a:bodyPr/>
          <a:lstStyle/>
          <a:p>
            <a:pPr lvl="2"/>
            <a:r>
              <a:rPr lang="en-US" baseline="0" dirty="0" smtClean="0"/>
              <a:t>Closing Arguments</a:t>
            </a:r>
          </a:p>
          <a:p>
            <a:pPr lvl="3"/>
            <a:r>
              <a:rPr lang="en-US" baseline="0" dirty="0" smtClean="0"/>
              <a:t>Plaintiff goes first</a:t>
            </a:r>
          </a:p>
          <a:p>
            <a:pPr lvl="3"/>
            <a:r>
              <a:rPr lang="en-US" baseline="0" dirty="0" smtClean="0"/>
              <a:t>Summarizes evidence</a:t>
            </a:r>
          </a:p>
          <a:p>
            <a:pPr lvl="3"/>
            <a:r>
              <a:rPr lang="en-US" baseline="0" dirty="0" smtClean="0"/>
              <a:t>Each presents reasons to favor their client</a:t>
            </a:r>
          </a:p>
          <a:p>
            <a:pPr lvl="3"/>
            <a:endParaRPr lang="en-US" baseline="0" dirty="0" smtClean="0"/>
          </a:p>
          <a:p>
            <a:pPr lvl="2"/>
            <a:endParaRPr lang="en-US" baseline="0" dirty="0" smtClean="0"/>
          </a:p>
          <a:p>
            <a:pPr lvl="2"/>
            <a:endParaRPr lang="en-US" baseline="0" dirty="0" smtClean="0"/>
          </a:p>
          <a:p>
            <a:pPr lvl="2"/>
            <a:endParaRPr lang="en-US" baseline="0" dirty="0" smtClean="0"/>
          </a:p>
          <a:p>
            <a:pPr lvl="2"/>
            <a:endParaRPr lang="en-US" baseline="0" dirty="0" smtClean="0"/>
          </a:p>
          <a:p>
            <a:pPr lvl="2"/>
            <a:r>
              <a:rPr lang="en-US" baseline="0" dirty="0" smtClean="0"/>
              <a:t>Instructions to the Jury</a:t>
            </a:r>
          </a:p>
          <a:p>
            <a:pPr lvl="3"/>
            <a:r>
              <a:rPr lang="en-US" baseline="0" dirty="0" smtClean="0"/>
              <a:t>Judge will explain the law to the jury</a:t>
            </a:r>
          </a:p>
          <a:p>
            <a:pPr lvl="3"/>
            <a:r>
              <a:rPr lang="en-US" baseline="0" dirty="0" smtClean="0"/>
              <a:t>Attorneys from both sides may suggest instructions</a:t>
            </a:r>
          </a:p>
        </p:txBody>
      </p:sp>
      <p:pic>
        <p:nvPicPr>
          <p:cNvPr id="1026" name="Picture 2" descr="http://synd.imgsrv.uclick.com/comics/nq/2015/nq1501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19400"/>
            <a:ext cx="656492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594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24</a:t>
            </a:fld>
            <a:endParaRPr lang="en-US"/>
          </a:p>
        </p:txBody>
      </p:sp>
      <p:sp>
        <p:nvSpPr>
          <p:cNvPr id="3" name="Text Placeholder 2"/>
          <p:cNvSpPr>
            <a:spLocks noGrp="1"/>
          </p:cNvSpPr>
          <p:nvPr>
            <p:ph type="body" idx="4294967295"/>
          </p:nvPr>
        </p:nvSpPr>
        <p:spPr/>
        <p:txBody>
          <a:bodyPr/>
          <a:lstStyle/>
          <a:p>
            <a:pPr lvl="2"/>
            <a:r>
              <a:rPr lang="en-US" baseline="0" dirty="0" smtClean="0"/>
              <a:t>Verdict and Judgment</a:t>
            </a:r>
          </a:p>
          <a:p>
            <a:pPr lvl="3"/>
            <a:r>
              <a:rPr lang="en-US" dirty="0" smtClean="0"/>
              <a:t>Jury meets in the jury room</a:t>
            </a:r>
          </a:p>
          <a:p>
            <a:pPr lvl="3"/>
            <a:r>
              <a:rPr lang="en-US" dirty="0" smtClean="0"/>
              <a:t>Deliberates the verdict</a:t>
            </a:r>
          </a:p>
          <a:p>
            <a:pPr lvl="3"/>
            <a:r>
              <a:rPr lang="en-US" dirty="0" smtClean="0"/>
              <a:t>Influenced by evidence</a:t>
            </a:r>
          </a:p>
          <a:p>
            <a:pPr lvl="3"/>
            <a:r>
              <a:rPr lang="en-US" dirty="0" smtClean="0"/>
              <a:t>Finds “in favor of”</a:t>
            </a:r>
          </a:p>
          <a:p>
            <a:pPr lvl="3"/>
            <a:r>
              <a:rPr lang="en-US" dirty="0" smtClean="0"/>
              <a:t>States vary on number of jurors</a:t>
            </a:r>
            <a:r>
              <a:rPr lang="en-US" baseline="0" dirty="0" smtClean="0"/>
              <a:t> for decision</a:t>
            </a:r>
          </a:p>
          <a:p>
            <a:pPr lvl="4"/>
            <a:r>
              <a:rPr lang="en-US" dirty="0" smtClean="0"/>
              <a:t>Mass.</a:t>
            </a:r>
            <a:r>
              <a:rPr lang="en-US" baseline="0" dirty="0" smtClean="0"/>
              <a:t> only needs 5/6</a:t>
            </a:r>
          </a:p>
          <a:p>
            <a:pPr lvl="3"/>
            <a:endParaRPr lang="en-US" dirty="0" smtClean="0"/>
          </a:p>
          <a:p>
            <a:pPr lvl="3"/>
            <a:r>
              <a:rPr lang="en-US" dirty="0" smtClean="0"/>
              <a:t>C</a:t>
            </a:r>
            <a:r>
              <a:rPr lang="en-US" baseline="0" dirty="0" smtClean="0"/>
              <a:t>ourt issues a judgment</a:t>
            </a:r>
            <a:endParaRPr lang="en-US" dirty="0" smtClean="0"/>
          </a:p>
          <a:p>
            <a:pPr lvl="4"/>
            <a:endParaRPr lang="en-US" dirty="0"/>
          </a:p>
        </p:txBody>
      </p:sp>
      <p:sp>
        <p:nvSpPr>
          <p:cNvPr id="4" name="AutoShape 2" descr="data:image/jpeg;base64,/9j/4AAQSkZJRgABAQAAAQABAAD/2wCEAAkGBhQSEBQUExIVFBUUFxYXFxcVFxcVFxQVFxUXFBQXFRUXHiYeGBkjGRcWHy8gIycpLCwsFh4xNTAqNSYrLCkBCQoKBQUFDQUFDSkYEhgpKSkpKSkpKSkpKSkpKSkpKSkpKSkpKSkpKSkpKSkpKSkpKSkpKSkpKSkpKSkpKSkpKf/AABEIAOwA1gMBIgACEQEDEQH/xAAcAAABBQEBAQAAAAAAAAAAAAAEAQIDBQYABwj/xABGEAACAQIEAwYCBwYDBQkBAAABAhEAAwQSITEFQVEGEyJhcZGBoQcUMkKxwdEjUmJy4fAzgrIkc5Ki8RY0Q0Rjg5PS4hX/xAAUAQEAAAAAAAAAAAAAAAAAAAAA/8QAFBEBAAAAAAAAAAAAAAAAAAAAAP/aAAwDAQACEQMRAD8A86GF0kDl0qW3gRG1E4FwyA+VFOkCgq/qFd9VjkKLL1IluaDMYhIYjzNOVNKl4kkXX/mp1pPDQD1PZtTXdzrR2Hw9AOljXamth9atbOC1n3pLmDM7UANvDiKY2G1nlVm+EikOFMUFacMKRcPHKrCzhppz4bWgrGw9ItirT6pULWIoAThoqNrdWotSKacMDvQVyWPKibOE8qOt4bSpbNjWgr72GAU6f3NV/dVf4uz4SP73qocAGgGNqp7NjSlyzRy4eAKB2Dw4yGQNTT7WEg7CicPalanS3QV+LtgDYb9PWup+NT8f1paCPgluUFH3EkxTOztqbIou5hSGmgFGEgE0+xbirNrXhGlcuG0oMVxhIuv/ADUthPCPSpuPpF5/5vyrsOnhX0FAgt0bhFEius4SSAaMTA6igLtWtNKIXCc6dZsaUVZsytBXvhwx9Kk+o6bUfbwsGpmA2oKmzgwGrsRgwWmrRLGtNxCQYoKc4bSh2w0VdraFRvhpoKtLHlUVzD1ZYixppQLWjtQOw+FkUTYwetE4Gx4R8fxou1Y09aCmx+FhG+FZjFWda3HFrUIB1/rWSxlmGoA7K60De4g8nxkb9Npq1w6a1Rvq3t86DW8E1w6sTJJb5Ej8qOyVFwOx/s9r0J93arPuaCmxVvT4/rS0bjLPh+P5GuoB+yq/sR6/lV8mHB1qg7NN/srRoQjkHnItkj5irfg/FVuohBBYqcwkSpWAZHKSaAz6rUtvDaVPuKDbDPiL64ZLrWZUszqNY1CgHlqD0oMP2pH7d/WPkKTAjwKfKo+0GENu6y96bwk+IkEkgwdRv/Sp+G2jkXpQH4YeJat8NY8Q0oHBWvEPWrjD/aoJxa02qa2BHxp2XSpcPa5UEF7Dmogk1bkRy26azVU3EVN82ShRwCRMEEDfUbHy8qB2E1byqPHp4vgKMsCKIv4SZ05CgprKVN3E1PcwBUrJ3BMDppvTrlgsIDZAYlug5kTzigE7kRTWwQO1Vth3THd2Lpe24bRjmysozCDuPStEtuBQRWMH4RU2Hw340ZbTRfOKLWxCzzoM9xyzCj1/KsnjbUmtvxoaCspibEmgqEtRm/lJ9hWbK+L4j8K2eKw+WzcP8DfMRWRtL4j5Bz7JNB6JwLDgYSz/ALtT7gH86NSxTeHplsWR/wClb/0CjLC0AGPsQvxH4GuozidnwA+Y/A11Bl+xjxaBG4I+VWGC4cLeLvIABkEqo0gOQxEeWgof6NnHOOYBMQpMgNrp4TB5bbio+N8VFnFi6uW5lBW4VbS4dmCnkNBETtQarD2sxAHOrmxww2ka8ymFAXzhtSYPlz86wTfSJ91bQVJ0I0YCN23mG6HWOWkW/Zvjd9/HmOViQ3QSTB6EFiQRtJU/eNBle2t5WuKqFcqhyABBAe4Tr4RvE8+fWoOGA5F9PzNR8TwmfFYkDwEXCYjQAkkAREDX8KMwH+Hk5oSvqNwfnQH4bdes1Z2F1FV+Ct+JfWrm0sUEdniH7c2SNhmB6zBEDoASPhVzZt7VTYu34TcH2rRzL5j7w+IrQcMHeZCNQwkeYIkUE1nDl5A3O3LbWsThXT6/cLvGWQsliCT4cpLbQJ33rdcRvZby92QIWQ3ITllo6ATPnFYx7NgYu6qXGdBBGbOJIkXJDc5PqRFBc4O74hO1WTkm7kAmYj2rMcM4ioulJEaRJ+8IzAT1kGtRh8Vlui4o9+mWDQQWrUu4IM5oAO+UAAfCZPxo88BfLJAVY1LRAG5J8oojAXra3SxBJfdonLqIG3mT7789BxxWa2tlNGukKW5pbJOZh/FlzQeUE8qDy3h3Brpui4oVk8UEFWZp8TaD7MTqT6UdiFYNA0jl+tbrH21tL4EC/dUAQFESAOgGmlZDj9wW7hPl7mWj/lg0ErTkQ+S+8VYFSQPIVTPjpS2P5fwq/X7AjpQUXHE+z5z+VZh7eutaztF4WX+U/M1mL4g0AvEFmxc/lA92A/Osfawpi6elu58zkitbxO9lsN6p/qB/KspYcBrZIzeISOsk6Gg9MNvKEHRVHssUQgoCwbhlLhkxKnnoQGGnqKtrFmRQR8Qt/sh/MPwNJUvEf8MfzD8DXUGB7EXwAwPn51cYvs3bcHKxQmdNCv6/OsHw/EFSYdk/l03qyt8Sug/94ue/60F03YW7lRwVZDIlTsQYIIPPn8a0vCbPdWgsTAyMDpqPCfw/DpR30Z8R77C30uMbnduG1iQrhV16CVY1ZcR4WEvwv2by8+VxRB+UH4Gg80veHiF0H76BviNPyoaxdVbrqSANDqQOvX1rXr2MfE8RDaqqWT3kbk5igVfMwT8Kq+3HYxbKZ1QgnKBLTMDmNvKPegpOJOztbW2zZWMObZzMASBMA7anoKtOAL9Xvvh2LZMxyNcMHMFBOh1ykag7aGndgeyhCjG3WKpD92isUa5lBEltlXMIE7kawN5+MdmlxGJVkdgt24AFIhzbW0bjuWGgHhKDQmYnYigM4l2hw1u3eWQ7qIywYBI5tzI6VZdmeI2xhUyuL2RQGFs5jn+1ljcCdPQVjOA9m0u4zxhRbPdv3amVNthJEjYgxpuOfWk7S4LD2sRNm21pWE5PGNDIGk6agxryoN8OL274vKQ6WgyHNBBuZyAEQrqfFp0lvKvPO/AxN8gnLHhmPCqldgNhH9STrQ//AGtxH1YW8+ZUNuA4nKEZmVZ5iSN9dFE1Wu152LEZc85tAJHMAcqC2udn7l5DdPh/dTKWYqSqhix8KglgR4pjlWz7J4y4bMXmBZGKggR4VgAnqdzPnWX4FxG6W+rlwbdxYAKzDKpKkwQeW/QDpTL1+/g7mVbitJIIIkAqdYPI67TyoPV+GEG4vTMPxq7sY03Ll9xBW34EI1JaMp+Qc/5680wOMvthGxSusWgc4ZiCCokxA6QQI5ig8F9Lv1a21u3Z72WLh2YiGbcERqBpr6jXeg9L41iQ5WJOYgafzAk+wA96x3bS4cxI6jToIMD2ioOy/bHG3sRau4i3ZtYVzqzArsCQy6yZMCYjnQXbriy2nUEd5nJPhbYAAAzzmaBVxJN4L0QH46VucEfCk+vyFYXAJ3w7+3beApBmBtyB2O1avgeMN5O+tue7VSCjJBDISrgnnqD8txQRdpk/agdFB+ZrM4xda0/aDW+fQfhVHibBJoG8O7ODELDarIMbSROk9Nare03DrdjwWkQECSQPYAj8a1nDSUQLlMNMEfmOVUfGcAzs2o5anzMcvOKDIcM7Sut5AwLAEwAZmdGGu+n4V6jw1la2roQQ2xHtB6HyrzPg/Ajc4lZtbQ5ZmGsBAWP4RWndbuGvMU8JBhlP2HjqPwO+tBe8XWF0/eH4NXVwxqYixmXQhgGU7o0NofyPOkoPFLBif8tWOEC5RIH9gVVod/QVYYESAOgoN19HPFjYxF3LbVleyM3KCD4YPTxGatcT25TMUu2bloAhlf8AxEV12gqC2UiRqNjWd7KKLaXrrSR+xt6DncLx81FR9pCShYfdc+3duR/p+dBquyPbXv8AGXbdu4FLqrqNZc23zPbExqUZyf5T50Z29COBcK51RHlJIWSDrA0BmK80wZeyBfQlbpgoZgjmCDyOxq94zjruLsq93CulwgBriKVt3hvqPuuSB9nwknpMBucXg0GAsopELaVOXizJJIA3kydPOsjhuKuLGYBlura7p2P7gdiWE/eKkAetZns32tazctrcuP3QBUCSVtqZZvABqS0Dyk8tKu+z99r5YqmZHYZn+6hJKqNNaCms8fFq5mTTzM6suwPrqNOZnqKrr/HTevs7SJ0UEzlE6CtJ2n7IjDuCe612UXJZjGvggn386xr21VhBG4Gvqd/YUEFy+VkA/wBjn5GnYfFsWEkkQ2nwIp2LwRPiUEydo1B0/Olw2Augz3Nw6HZG6+lBr+wNoXMW2k5Ec+8IP9Ror6QAESzEfbbYzuP6VD9HrLhmuXMQLiZ8qhe6djpJzaKTGvp6nY/triUxNg93LEEEDKykEbSGUHXbSgzvD74bD3rIMh8rNzOYDKABy/6VXYXshiblzJ3ZUSy520UQSJ8/hTeCPcsXGu92wyrPiRspIMwZG2n4V6X2O4r9Zw3elcuUlTOolQCSPLX5UFl2pwxXCC2QEGi7NKjIWEry2UD1rx3HuWckmR0M6RppPpXsXaVg9wYdmbObYZRlBykGAGPIDXb92sbxDsxbWw0vLH7J2k7/AI0Gt4DjSeF2SuQjKA32mYHPlclV5ASd6f2RxQFy9hC4UXCzW2iCzFQCo5eIAkTzrP8A0ccOv27NzPbuFb0NbUWyx0zK1yCIylVEEHXL5a6pOyS4i7bSwWUqEuXbrjW2SMyJlES/MAQANTOxALtbf+rXibxygwA0Eg6aCRsYG1UVztbhjH7UezfpXovbDhJvHKfEMqi4GHgIBnMAdiQSNOQHSvBuL8P7rEPbC6AkqTztz4Tr5fhQemcH4qlxGZHkbA6gabgSKHv3pbKDqdzAMDeROk1jOD3PBlzZASYB+yzDrG2nOvYuyHC1sYVCbcXXGZyR4pOsEnUQIoMPw3h7WMVavlGCqWzToSrghjrqTrNXnaHubhDI2YgwSoJVl9diauuM21aS2tZzA3h3hSJVhr0G+vrQZvi182jmssQx0bTQgSRp1/U11EYXBB7lxm+wsKP5iW/+p966g8yw6SSJA051Y4W3AI12gweXtQtrCwZ8qNt2T1oLzE4g2+GJlB8eKLFt/wDBtW8gkedxqTF4zvlfN4UbKdeQyFTI8p+VHcIw3ecNxSMNLL27qt0ZwUYAeeQVT8XvH6vnOhdkSBoAozE+8GgvuBcNzX+9cgZbkLOyKp0I6HTetX227Q22wxAUXLhGiKdx+8SJgc4rO/RvcbEZbBEkhpYwwGTxAsDvoeRGo8q2faPFgI6KpWF0G4C7abig8WxnZu4rDMAgfxeQHMjqZ0jr0r1j6HcXae3cwkDNYY3LLkakOMt1Sw0JDE6Hk/lod9FihRimdR4O6CswzAaPIDa66AkCNwY1rPdq+05tY+3ftEiLikqDpOmeJ/eQ/wDNQEdtuK91fUqqm4klgYIUgMhzDnuPh6143jWm63LxR0jWK23bjily/jBdfKq39FyiIIWEBb707yeZPLSqRuFNfNorJDXLdtl5gs6oGH/FHtQWHZTBxbNxzm1ceLUQABPvPtVn2fxRw94Alblt9QDoJIBG2vOtrg+y9iyDbthyis0ZmnQktrAHM1Nb4RaDSEXN13+dAHcLXf8ADW2g5yrsfKNVFOs8FI+0Sx84AHoB+ZNBY/h63L5y4sK6eHu9CFMSYWQddDrNXPZ/C4izcBa/3iNJdCPDOpXuxH7Pf4j4EBJY4Y8aJPwNUXA1t4G7ZwrLm7zE3TlGp7uGvLpvAARfia9GTiRjRVHufzrD9vnuJfw+MsWbdy7a7xXISXCMsA6HUAlhsSM3SaB3aG0zOcQhHeFGUE7HM2YAfl686q8Pw9LuLw9kqbluQXzCfAgDMCeWeVHnnFS8Hw+Ku4d/2TsVLG1nHdh1aQsM5AOrdfwrTdg+y72XLYgKcSSWuFWLKiSvdWgdt1LmByTUxQavG4j6phmeAz6AACM9w+FFAH3ZgAcgKl4Dw82bIVzNxvHdb9642rn0nQeQFAcYvd5jLFrcWgb7AcyPDaHrmJqyN7LM8gWY8hpoPQbfCgynaztfYtC73rgFCUAMAnSRlkidCeu1ePXsXc4njUt2LUEjKBMwJBZnbkAP7JNH/SljAYB+09xnPwlR8yf+GtF9BnZO4mfHXfDbdDbtrzuDMCznosrA668tw1XZ76O7GFVCw724pzZ3AgNzKLsPImTV/i3gSeQn11/rVhiZJCjnqfIVTcXug3UtKdgxc9IKzPtQZvtDeOg6sR8BAPzqh7wqxI3lo8oJH5VY8cxouXA4+xPh/lBJn1YyfiKrbk90xjVXaf8AMZHzEfGgG4HYJsXG63svsHP50tG4G1lwS/xXXb3ZwPkK6g8xs29qKtpTLSbegolAKDU8Ptm3wrEGNbzKPPKkx/zZql4H9HN3iFuxmJs4ZYd7nNvCAFtg7mS3i2HmdKJ7Q/ssGLX7iqunMxqaNwv0kIvDrFhCyXLaohMCGCrBIPwiCNZoNf2a4HgeHlvq9piYhrjMXcpMlhP3Z1OUD0pe23Zm3fwz3rdzusltnJ3RlUFzIHpy9qyHCO1QYhS8QSVI0ZWPMdQf3T8OUXxxOZGXcOGD2t0uqwhig5gg6rvzGuhDC8J7cX7doYYktYEKQoUXFH3sjDf97WZzCqLis3ChykZcxM83OVVHwVSadxRLdjiBRQ3c3MuWTJXSIB5wRHtPOrXiFkrluAAgDc6ZgNp89B8KATjvBwLBt/eifR1H/T3rOYXi/dZHBImG00IdWBIB5Qwn0Na3EksAWuJqJyrMwfasVxbCRcFtNndWXyJlW9BOU0HoXZ3tfduWySneZYBZXdTMbEEnMfPSrmz2gYlfC65piS2samCd6wfBkbDBotXzPOCqkdQv61q+ynEbl6/3a5l8Om8qCNSDqAQRPTWgsrOJw6XnxFwFXeAXZpB0AAy7Awo9qNwvaS07AFmQmftWzAg6yRIH9RTMJ2KxF2+7O6MoOV7YykNIHiuDQBmHiIAAGbnUY7AYO+7NaLL3bNbe34oW4phhDaqekaQZGhoNZhApEhgw/vpVbx/hytafu+7FyDkLbrc3Q+maJ2qfAdn0sgBdAABGw00+yNJ86OOGHl7UHlnZq9ixdW2eI4SWJItpca4wb7RhVWCRB0mK9R4ZizYJ1FxWOuozjTkdvhXgn0i8KbB8TdklRcIv2yNILGWj0uBvcUVhfpExLRITSJMET6iY1oPd+DqrYu/ezeNwgVSdVUCNQQNfCNpHnrTe1PERhsNevEfZUkA9R9knznYdSK8z4J9JlpyExChTsG3X/wDNaPiIs4qz3b3We20HKXYgxqNjQeXYfDXeL8QsJkyqxUPlM5La63Gk+Ux5kV9GYLDKoW2gAt2QqhRsIACqPJRHyrzvs9grPDzdewPFcXLLEtlEz4elbjhfHrDWf2dwHJ9sEjOp3JYeeuu1BH2j7Qphbb3CZYCFHVuQ96yTI7pmdwilQHOsmTJnmzsToAIGmpiqY425j8cDB7m0xOuoLb6joJrVXMEx2Yk8pJYgdVXrQZ97HeX0BGVV8RX91F+zm8zG3Kgrd8Sg3N3KY/z55Pw/GtLd4cbNi/dbRijQDuBGVZ89ax9h8rFidQvsANhQBjtUqW+5dD+zcgMms6t9pSdDr6UlZLFsGJM7mfeTXUDrfKp0ploaD0p6UGz4+LmLtW2w9tnUqBcygRaZRBDmfANzLQI1msvi8KLeRAcwH3hMPurleq584B/hrkNUnG8Dk8YOhJnynX9aDS8Lw8kBgQdYJBhgOYPOOfwrYYDizBQrLmPI7EnkQeTfjVV2UwrtbAuqTGVtQZhlDK/xUgzzFamzwcFNNh/cg0GF+kTC5ra3ipFxWAJGzA82HJwQuvOfKobHEDewhadYM+sakefUfGtdxnh/eWXtPu6kBup5T5zFeZdnMZBey2z8v4hofcae1BpcRwAvhluqfGBtMllG+g6TvWb4HeU8Qs94CVTMSscwpKiI/eirzszx8WS9u8wAPhRjsFnaeX9a0GC7N22u28VhbyG+GYhSQQ6gajY9aDV8JZEKuUyDciSNCOYgDzqxw93DWne+LiFsSFZGDLmRVQWoBaZ1UnpPKs3iTdvkqbAtM2hUsFzehJhp+J96Cx3Zx7KM9ywyoozM2XRQBqcw2oN9g+0aIoW1bka6yTJJkszRqSdZO9AkgYq5fEqbyorpPgZkkLcAIkNlOU8iAKxvYLBXb2e6WdbZPgQEgAdfWtjfwa20LZWMckVndiTAAC6sSSB8aA8Y7qKIRvKhOC9n2U9/imySISyGEJPO6w/xLnkDlXlJ8VWrYe0fs5/8quw/0mg8x+mrgneYRMQB4sO0H/d3IU+z5Pc14qL5FfV3E+zoxOHu2ifDcRkIZSphhE/Df4V8scY4WcPfuWWuW7httlLWiWQkb5WIEwdPUGgHNyjMHxi9a/w7jL5A6ex0qvqS3vQaO727vlMrBSf3hKn4gGKrOC8aNrFLdcsZkOV+1kYQ0fpVddXWm21k0H0l2P4fYuYfvLNzOrmQwO8cjGzDodeVWl68qo0gSOu3xj8q+b+HcSvYds1i9ctH+BiAfUbH41cXfpJx5UA3wYBEm3bJP8xjWg9V4/jGa1lCZcx3znKQOQkbzBrF8dPcWi7wvhIUFll94AG5rH4jt1jWAH1hgo2VQoX1IjU1R3sQztLszHaWJJjpJoD8OhFsetdRVpYUf3v/ANK6gOQaD0FOApbZ0HoKcxoJLdM4jaz2XHOJHqNaRLlTZgaDc/RdxAX7VgalgHtXepFq3+y16FMo/wApr0dMAjfZYA6fZ6xJI6V8yYHj17CG5btt4GYZlkjNlMrqNY2nqK2fDvpqv27YUYe1IgZszaACNFiJ9Z9KD17inCkCNMZh1Hhcfka+cePp3ONvBdAtxiPQmRPwNXXGfpXxd/RWyj3J+QA+AFY/FXndizmS25O5oExWKLOzfvEmvRvoR4xhbN7EJiriW+9FruzcIVcyFyYc6K3iG5E15lUy0HufbfGZkvo123csG0zoUZS1u6sEAwfEjTA0+97ydju0Vu5hxbxN1D4cjo9xCrwRDanXQbazvXhlsRMcxB8xIMHqJA9ql+uLGltQesT7UH0xZ4phVEJcsgfw3EH4VL//AHcONr1of+6tfLIvQI9dtKjOtB9WDtTaX/zFr43UNI3be0P/ABrH/wAi/rXyk6RGlIFHSg+kO13bgmyBaeyEJPenvlJIjRVywYJ35xpzMeD8VxBu3HutlJdiTCQOgiNhAFVSNHKjLt6bX8xj4CgHuOOg+FMUk6CuC/38YFSoIVj7fH+xQDxUuFGtRVLhqCd2/GoGepHNQTQcTSWx4h60hp9geIUFtbnJ8Y9q6mBz3Y9ZpaC2XYeg/CkY0xDIHoKkCUHKKmqMU9WoM9xtIuk9QD+X5ULaSd9qs+0C6ofIj8D+dViacz7f1oJ7VuOUUrpUYvU4XKAa7ZjakUmi5mhr4g6UC56jOppk0oNB0V004VNh8LmnaelBGy7elJkp7oQY2NIBQOt9KkxS6hRyEe/9BS4dfEPeorj+In1/QUDB/fw0HzNTXxCKOuv6flUbN76D5frXXyQRPIe3lQQkU+yaQtNPRaBzGoRUrVDQKBrRGCt7npUVsb+kfrRfD7kDKRuaAsfZrqZiRlA6HauoLK3sPQVIGoVH0HpTw1BP3lKGqHNSqaAPjq+BT5n8Kj4VhlZSXE6gDlyk7fCl423hX1P4f1p+GwdxRAIj15+1ASeH2/3fmaQ8NTofc0qLcH7vv/SucPzj3oKbE2wjEamKEuNNHcVslWBOmYcvKq+gbS0lKpoOAqfD3Muo8qiC1IijYmAee9BYLfW4II1+Y9DUdzh5+7r5c/603u8sEgEciNRRlm4DtQBYYRmPQUHHnVniWGVoM6R6coqsKRvpQcH6UhpV8qWKBoqUPTQlOAEUHNUJqVjrURoJLVTK0UMpp6GgIv4gsAOldUJFLQWtt9BUoehVbSnBqArvKUNQ6vTg9BBxDV7Y8/zH6Ud38UHesFmDAgRpr/fnT1tHnrQFC/TwxNDgU8NQBccX7J9fyqqAq74lh2dBlEkH8qYmEtjCPmEXldeshCPLQg6+hHmKClMR51yiuijLOEJ1AoI7a11waj4UfbwXX5V1/hxJBUgUA9h2nQDKdwdjRK2RqU5cufwPMfOpbeBA3M1MFAoK7EOxQkgTIGnqKcnDSdXMnoNhU+MQR6lZ/wCIUndtb21Xp09KAS9giu23zocDf1q6t3Qw0qpRQZnQz+VBwsyKhNmCKMX0rr1vwn0oAZ1php6imGg4VIsU1EqVVoODaV1c4rqAtHp+ahlapAaCcNUgNQK1PWgnWng1DmpwNBLTjUYelzUEymkNuTMlW6jf0PUVGGp+agDxXCy2wQHqoyz6gaewFF4fDZVAJ1FPD07NQcFp0UwmkzxQPio2WnBq40AWPML/AHyINTO8mmY5CykAaifwqG0GI1EeVA9rfMaGmC2JkgTUwWkagY566ChHxqxzophQt7Dfw69QY9xt7RQCPNRGiXtseW2lMOGbpQNSpAaelgxTslBC1LT3WuoOU08Ghw1ODUBSmpA1DK9PFygJmlDVALlL3lAQDTs1Dd6aUXTQEzTs9C96aQXTQFhqeGoNbxpe/NAZmppahjfNcLx8qAgPTs9D976Une0BBpheozdNRNeNBOXphNRd7Sd6aCUmmtTO8ppuUDxXGou8ru8oHMajmkL1GWoFc11MZq6g/9k="/>
          <p:cNvSpPr>
            <a:spLocks noChangeAspect="1" noChangeArrowheads="1"/>
          </p:cNvSpPr>
          <p:nvPr/>
        </p:nvSpPr>
        <p:spPr bwMode="auto">
          <a:xfrm>
            <a:off x="63500" y="-1085850"/>
            <a:ext cx="2038350" cy="2247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BQUExIVFBUUFxYXFxcVFxcVFxQVFxUXFBQXFRUXHiYeGBkjGRcWHy8gIycpLCwsFh4xNTAqNSYrLCkBCQoKBQUFDQUFDSkYEhgpKSkpKSkpKSkpKSkpKSkpKSkpKSkpKSkpKSkpKSkpKSkpKSkpKSkpKSkpKSkpKSkpKf/AABEIAOwA1gMBIgACEQEDEQH/xAAcAAABBQEBAQAAAAAAAAAAAAAEAQIDBQYABwj/xABGEAACAQIEAwYCBwYDBQkBAAABAhEAAwQSITEFQVEGEyJhcZGBoQcUMkKxwdEjUmJy4fAzgrIkc5Ki8RY0Q0Rjg5PS4hX/xAAUAQEAAAAAAAAAAAAAAAAAAAAA/8QAFBEBAAAAAAAAAAAAAAAAAAAAAP/aAAwDAQACEQMRAD8A86GF0kDl0qW3gRG1E4FwyA+VFOkCgq/qFd9VjkKLL1IluaDMYhIYjzNOVNKl4kkXX/mp1pPDQD1PZtTXdzrR2Hw9AOljXamth9atbOC1n3pLmDM7UANvDiKY2G1nlVm+EikOFMUFacMKRcPHKrCzhppz4bWgrGw9ItirT6pULWIoAThoqNrdWotSKacMDvQVyWPKibOE8qOt4bSpbNjWgr72GAU6f3NV/dVf4uz4SP73qocAGgGNqp7NjSlyzRy4eAKB2Dw4yGQNTT7WEg7CicPalanS3QV+LtgDYb9PWup+NT8f1paCPgluUFH3EkxTOztqbIou5hSGmgFGEgE0+xbirNrXhGlcuG0oMVxhIuv/ADUthPCPSpuPpF5/5vyrsOnhX0FAgt0bhFEius4SSAaMTA6igLtWtNKIXCc6dZsaUVZsytBXvhwx9Kk+o6bUfbwsGpmA2oKmzgwGrsRgwWmrRLGtNxCQYoKc4bSh2w0VdraFRvhpoKtLHlUVzD1ZYixppQLWjtQOw+FkUTYwetE4Gx4R8fxou1Y09aCmx+FhG+FZjFWda3HFrUIB1/rWSxlmGoA7K60De4g8nxkb9Npq1w6a1Rvq3t86DW8E1w6sTJJb5Ej8qOyVFwOx/s9r0J93arPuaCmxVvT4/rS0bjLPh+P5GuoB+yq/sR6/lV8mHB1qg7NN/srRoQjkHnItkj5irfg/FVuohBBYqcwkSpWAZHKSaAz6rUtvDaVPuKDbDPiL64ZLrWZUszqNY1CgHlqD0oMP2pH7d/WPkKTAjwKfKo+0GENu6y96bwk+IkEkgwdRv/Sp+G2jkXpQH4YeJat8NY8Q0oHBWvEPWrjD/aoJxa02qa2BHxp2XSpcPa5UEF7Dmogk1bkRy26azVU3EVN82ShRwCRMEEDfUbHy8qB2E1byqPHp4vgKMsCKIv4SZ05CgprKVN3E1PcwBUrJ3BMDppvTrlgsIDZAYlug5kTzigE7kRTWwQO1Vth3THd2Lpe24bRjmysozCDuPStEtuBQRWMH4RU2Hw340ZbTRfOKLWxCzzoM9xyzCj1/KsnjbUmtvxoaCspibEmgqEtRm/lJ9hWbK+L4j8K2eKw+WzcP8DfMRWRtL4j5Bz7JNB6JwLDgYSz/ALtT7gH86NSxTeHplsWR/wClb/0CjLC0AGPsQvxH4GuozidnwA+Y/A11Bl+xjxaBG4I+VWGC4cLeLvIABkEqo0gOQxEeWgof6NnHOOYBMQpMgNrp4TB5bbio+N8VFnFi6uW5lBW4VbS4dmCnkNBETtQarD2sxAHOrmxww2ka8ymFAXzhtSYPlz86wTfSJ91bQVJ0I0YCN23mG6HWOWkW/Zvjd9/HmOViQ3QSTB6EFiQRtJU/eNBle2t5WuKqFcqhyABBAe4Tr4RvE8+fWoOGA5F9PzNR8TwmfFYkDwEXCYjQAkkAREDX8KMwH+Hk5oSvqNwfnQH4bdes1Z2F1FV+Ct+JfWrm0sUEdniH7c2SNhmB6zBEDoASPhVzZt7VTYu34TcH2rRzL5j7w+IrQcMHeZCNQwkeYIkUE1nDl5A3O3LbWsThXT6/cLvGWQsliCT4cpLbQJ33rdcRvZby92QIWQ3ITllo6ATPnFYx7NgYu6qXGdBBGbOJIkXJDc5PqRFBc4O74hO1WTkm7kAmYj2rMcM4ioulJEaRJ+8IzAT1kGtRh8Vlui4o9+mWDQQWrUu4IM5oAO+UAAfCZPxo88BfLJAVY1LRAG5J8oojAXra3SxBJfdonLqIG3mT7789BxxWa2tlNGukKW5pbJOZh/FlzQeUE8qDy3h3Brpui4oVk8UEFWZp8TaD7MTqT6UdiFYNA0jl+tbrH21tL4EC/dUAQFESAOgGmlZDj9wW7hPl7mWj/lg0ErTkQ+S+8VYFSQPIVTPjpS2P5fwq/X7AjpQUXHE+z5z+VZh7eutaztF4WX+U/M1mL4g0AvEFmxc/lA92A/Osfawpi6elu58zkitbxO9lsN6p/qB/KspYcBrZIzeISOsk6Gg9MNvKEHRVHssUQgoCwbhlLhkxKnnoQGGnqKtrFmRQR8Qt/sh/MPwNJUvEf8MfzD8DXUGB7EXwAwPn51cYvs3bcHKxQmdNCv6/OsHw/EFSYdk/l03qyt8Sug/94ue/60F03YW7lRwVZDIlTsQYIIPPn8a0vCbPdWgsTAyMDpqPCfw/DpR30Z8R77C30uMbnduG1iQrhV16CVY1ZcR4WEvwv2by8+VxRB+UH4Gg80veHiF0H76BviNPyoaxdVbrqSANDqQOvX1rXr2MfE8RDaqqWT3kbk5igVfMwT8Kq+3HYxbKZ1QgnKBLTMDmNvKPegpOJOztbW2zZWMObZzMASBMA7anoKtOAL9Xvvh2LZMxyNcMHMFBOh1ykag7aGndgeyhCjG3WKpD92isUa5lBEltlXMIE7kawN5+MdmlxGJVkdgt24AFIhzbW0bjuWGgHhKDQmYnYigM4l2hw1u3eWQ7qIywYBI5tzI6VZdmeI2xhUyuL2RQGFs5jn+1ljcCdPQVjOA9m0u4zxhRbPdv3amVNthJEjYgxpuOfWk7S4LD2sRNm21pWE5PGNDIGk6agxryoN8OL274vKQ6WgyHNBBuZyAEQrqfFp0lvKvPO/AxN8gnLHhmPCqldgNhH9STrQ//AGtxH1YW8+ZUNuA4nKEZmVZ5iSN9dFE1Wu152LEZc85tAJHMAcqC2udn7l5DdPh/dTKWYqSqhix8KglgR4pjlWz7J4y4bMXmBZGKggR4VgAnqdzPnWX4FxG6W+rlwbdxYAKzDKpKkwQeW/QDpTL1+/g7mVbitJIIIkAqdYPI67TyoPV+GEG4vTMPxq7sY03Ll9xBW34EI1JaMp+Qc/5680wOMvthGxSusWgc4ZiCCokxA6QQI5ig8F9Lv1a21u3Z72WLh2YiGbcERqBpr6jXeg9L41iQ5WJOYgafzAk+wA96x3bS4cxI6jToIMD2ioOy/bHG3sRau4i3ZtYVzqzArsCQy6yZMCYjnQXbriy2nUEd5nJPhbYAAAzzmaBVxJN4L0QH46VucEfCk+vyFYXAJ3w7+3beApBmBtyB2O1avgeMN5O+tue7VSCjJBDISrgnnqD8txQRdpk/agdFB+ZrM4xda0/aDW+fQfhVHibBJoG8O7ODELDarIMbSROk9Nare03DrdjwWkQECSQPYAj8a1nDSUQLlMNMEfmOVUfGcAzs2o5anzMcvOKDIcM7Sut5AwLAEwAZmdGGu+n4V6jw1la2roQQ2xHtB6HyrzPg/Ajc4lZtbQ5ZmGsBAWP4RWndbuGvMU8JBhlP2HjqPwO+tBe8XWF0/eH4NXVwxqYixmXQhgGU7o0NofyPOkoPFLBif8tWOEC5RIH9gVVod/QVYYESAOgoN19HPFjYxF3LbVleyM3KCD4YPTxGatcT25TMUu2bloAhlf8AxEV12gqC2UiRqNjWd7KKLaXrrSR+xt6DncLx81FR9pCShYfdc+3duR/p+dBquyPbXv8AGXbdu4FLqrqNZc23zPbExqUZyf5T50Z29COBcK51RHlJIWSDrA0BmK80wZeyBfQlbpgoZgjmCDyOxq94zjruLsq93CulwgBriKVt3hvqPuuSB9nwknpMBucXg0GAsopELaVOXizJJIA3kydPOsjhuKuLGYBlura7p2P7gdiWE/eKkAetZns32tazctrcuP3QBUCSVtqZZvABqS0Dyk8tKu+z99r5YqmZHYZn+6hJKqNNaCms8fFq5mTTzM6suwPrqNOZnqKrr/HTevs7SJ0UEzlE6CtJ2n7IjDuCe612UXJZjGvggn386xr21VhBG4Gvqd/YUEFy+VkA/wBjn5GnYfFsWEkkQ2nwIp2LwRPiUEydo1B0/Olw2Augz3Nw6HZG6+lBr+wNoXMW2k5Ec+8IP9Ror6QAESzEfbbYzuP6VD9HrLhmuXMQLiZ8qhe6djpJzaKTGvp6nY/triUxNg93LEEEDKykEbSGUHXbSgzvD74bD3rIMh8rNzOYDKABy/6VXYXshiblzJ3ZUSy520UQSJ8/hTeCPcsXGu92wyrPiRspIMwZG2n4V6X2O4r9Zw3elcuUlTOolQCSPLX5UFl2pwxXCC2QEGi7NKjIWEry2UD1rx3HuWckmR0M6RppPpXsXaVg9wYdmbObYZRlBykGAGPIDXb92sbxDsxbWw0vLH7J2k7/AI0Gt4DjSeF2SuQjKA32mYHPlclV5ASd6f2RxQFy9hC4UXCzW2iCzFQCo5eIAkTzrP8A0ccOv27NzPbuFb0NbUWyx0zK1yCIylVEEHXL5a6pOyS4i7bSwWUqEuXbrjW2SMyJlES/MAQANTOxALtbf+rXibxygwA0Eg6aCRsYG1UVztbhjH7UezfpXovbDhJvHKfEMqi4GHgIBnMAdiQSNOQHSvBuL8P7rEPbC6AkqTztz4Tr5fhQemcH4qlxGZHkbA6gabgSKHv3pbKDqdzAMDeROk1jOD3PBlzZASYB+yzDrG2nOvYuyHC1sYVCbcXXGZyR4pOsEnUQIoMPw3h7WMVavlGCqWzToSrghjrqTrNXnaHubhDI2YgwSoJVl9diauuM21aS2tZzA3h3hSJVhr0G+vrQZvi182jmssQx0bTQgSRp1/U11EYXBB7lxm+wsKP5iW/+p966g8yw6SSJA051Y4W3AI12gweXtQtrCwZ8qNt2T1oLzE4g2+GJlB8eKLFt/wDBtW8gkedxqTF4zvlfN4UbKdeQyFTI8p+VHcIw3ecNxSMNLL27qt0ZwUYAeeQVT8XvH6vnOhdkSBoAozE+8GgvuBcNzX+9cgZbkLOyKp0I6HTetX227Q22wxAUXLhGiKdx+8SJgc4rO/RvcbEZbBEkhpYwwGTxAsDvoeRGo8q2faPFgI6KpWF0G4C7abig8WxnZu4rDMAgfxeQHMjqZ0jr0r1j6HcXae3cwkDNYY3LLkakOMt1Sw0JDE6Hk/lod9FihRimdR4O6CswzAaPIDa66AkCNwY1rPdq+05tY+3ftEiLikqDpOmeJ/eQ/wDNQEdtuK91fUqqm4klgYIUgMhzDnuPh6143jWm63LxR0jWK23bjily/jBdfKq39FyiIIWEBb707yeZPLSqRuFNfNorJDXLdtl5gs6oGH/FHtQWHZTBxbNxzm1ceLUQABPvPtVn2fxRw94Alblt9QDoJIBG2vOtrg+y9iyDbthyis0ZmnQktrAHM1Nb4RaDSEXN13+dAHcLXf8ADW2g5yrsfKNVFOs8FI+0Sx84AHoB+ZNBY/h63L5y4sK6eHu9CFMSYWQddDrNXPZ/C4izcBa/3iNJdCPDOpXuxH7Pf4j4EBJY4Y8aJPwNUXA1t4G7ZwrLm7zE3TlGp7uGvLpvAARfia9GTiRjRVHufzrD9vnuJfw+MsWbdy7a7xXISXCMsA6HUAlhsSM3SaB3aG0zOcQhHeFGUE7HM2YAfl686q8Pw9LuLw9kqbluQXzCfAgDMCeWeVHnnFS8Hw+Ku4d/2TsVLG1nHdh1aQsM5AOrdfwrTdg+y72XLYgKcSSWuFWLKiSvdWgdt1LmByTUxQavG4j6phmeAz6AACM9w+FFAH3ZgAcgKl4Dw82bIVzNxvHdb9642rn0nQeQFAcYvd5jLFrcWgb7AcyPDaHrmJqyN7LM8gWY8hpoPQbfCgynaztfYtC73rgFCUAMAnSRlkidCeu1ePXsXc4njUt2LUEjKBMwJBZnbkAP7JNH/SljAYB+09xnPwlR8yf+GtF9BnZO4mfHXfDbdDbtrzuDMCznosrA668tw1XZ76O7GFVCw724pzZ3AgNzKLsPImTV/i3gSeQn11/rVhiZJCjnqfIVTcXug3UtKdgxc9IKzPtQZvtDeOg6sR8BAPzqh7wqxI3lo8oJH5VY8cxouXA4+xPh/lBJn1YyfiKrbk90xjVXaf8AMZHzEfGgG4HYJsXG63svsHP50tG4G1lwS/xXXb3ZwPkK6g8xs29qKtpTLSbegolAKDU8Ptm3wrEGNbzKPPKkx/zZql4H9HN3iFuxmJs4ZYd7nNvCAFtg7mS3i2HmdKJ7Q/ssGLX7iqunMxqaNwv0kIvDrFhCyXLaohMCGCrBIPwiCNZoNf2a4HgeHlvq9piYhrjMXcpMlhP3Z1OUD0pe23Zm3fwz3rdzusltnJ3RlUFzIHpy9qyHCO1QYhS8QSVI0ZWPMdQf3T8OUXxxOZGXcOGD2t0uqwhig5gg6rvzGuhDC8J7cX7doYYktYEKQoUXFH3sjDf97WZzCqLis3ChykZcxM83OVVHwVSadxRLdjiBRQ3c3MuWTJXSIB5wRHtPOrXiFkrluAAgDc6ZgNp89B8KATjvBwLBt/eifR1H/T3rOYXi/dZHBImG00IdWBIB5Qwn0Na3EksAWuJqJyrMwfasVxbCRcFtNndWXyJlW9BOU0HoXZ3tfduWySneZYBZXdTMbEEnMfPSrmz2gYlfC65piS2samCd6wfBkbDBotXzPOCqkdQv61q+ynEbl6/3a5l8Om8qCNSDqAQRPTWgsrOJw6XnxFwFXeAXZpB0AAy7Awo9qNwvaS07AFmQmftWzAg6yRIH9RTMJ2KxF2+7O6MoOV7YykNIHiuDQBmHiIAAGbnUY7AYO+7NaLL3bNbe34oW4phhDaqekaQZGhoNZhApEhgw/vpVbx/hytafu+7FyDkLbrc3Q+maJ2qfAdn0sgBdAABGw00+yNJ86OOGHl7UHlnZq9ixdW2eI4SWJItpca4wb7RhVWCRB0mK9R4ZizYJ1FxWOuozjTkdvhXgn0i8KbB8TdklRcIv2yNILGWj0uBvcUVhfpExLRITSJMET6iY1oPd+DqrYu/ezeNwgVSdVUCNQQNfCNpHnrTe1PERhsNevEfZUkA9R9knznYdSK8z4J9JlpyExChTsG3X/wDNaPiIs4qz3b3We20HKXYgxqNjQeXYfDXeL8QsJkyqxUPlM5La63Gk+Ux5kV9GYLDKoW2gAt2QqhRsIACqPJRHyrzvs9grPDzdewPFcXLLEtlEz4elbjhfHrDWf2dwHJ9sEjOp3JYeeuu1BH2j7Qphbb3CZYCFHVuQ96yTI7pmdwilQHOsmTJnmzsToAIGmpiqY425j8cDB7m0xOuoLb6joJrVXMEx2Yk8pJYgdVXrQZ97HeX0BGVV8RX91F+zm8zG3Kgrd8Sg3N3KY/z55Pw/GtLd4cbNi/dbRijQDuBGVZ89ax9h8rFidQvsANhQBjtUqW+5dD+zcgMms6t9pSdDr6UlZLFsGJM7mfeTXUDrfKp0ploaD0p6UGz4+LmLtW2w9tnUqBcygRaZRBDmfANzLQI1msvi8KLeRAcwH3hMPurleq584B/hrkNUnG8Dk8YOhJnynX9aDS8Lw8kBgQdYJBhgOYPOOfwrYYDizBQrLmPI7EnkQeTfjVV2UwrtbAuqTGVtQZhlDK/xUgzzFamzwcFNNh/cg0GF+kTC5ra3ipFxWAJGzA82HJwQuvOfKobHEDewhadYM+sakefUfGtdxnh/eWXtPu6kBup5T5zFeZdnMZBey2z8v4hofcae1BpcRwAvhluqfGBtMllG+g6TvWb4HeU8Qs94CVTMSscwpKiI/eirzszx8WS9u8wAPhRjsFnaeX9a0GC7N22u28VhbyG+GYhSQQ6gajY9aDV8JZEKuUyDciSNCOYgDzqxw93DWne+LiFsSFZGDLmRVQWoBaZ1UnpPKs3iTdvkqbAtM2hUsFzehJhp+J96Cx3Zx7KM9ywyoozM2XRQBqcw2oN9g+0aIoW1bka6yTJJkszRqSdZO9AkgYq5fEqbyorpPgZkkLcAIkNlOU8iAKxvYLBXb2e6WdbZPgQEgAdfWtjfwa20LZWMckVndiTAAC6sSSB8aA8Y7qKIRvKhOC9n2U9/imySISyGEJPO6w/xLnkDlXlJ8VWrYe0fs5/8quw/0mg8x+mrgneYRMQB4sO0H/d3IU+z5Pc14qL5FfV3E+zoxOHu2ifDcRkIZSphhE/Df4V8scY4WcPfuWWuW7httlLWiWQkb5WIEwdPUGgHNyjMHxi9a/w7jL5A6ex0qvqS3vQaO727vlMrBSf3hKn4gGKrOC8aNrFLdcsZkOV+1kYQ0fpVddXWm21k0H0l2P4fYuYfvLNzOrmQwO8cjGzDodeVWl68qo0gSOu3xj8q+b+HcSvYds1i9ctH+BiAfUbH41cXfpJx5UA3wYBEm3bJP8xjWg9V4/jGa1lCZcx3znKQOQkbzBrF8dPcWi7wvhIUFll94AG5rH4jt1jWAH1hgo2VQoX1IjU1R3sQztLszHaWJJjpJoD8OhFsetdRVpYUf3v/ANK6gOQaD0FOApbZ0HoKcxoJLdM4jaz2XHOJHqNaRLlTZgaDc/RdxAX7VgalgHtXepFq3+y16FMo/wApr0dMAjfZYA6fZ6xJI6V8yYHj17CG5btt4GYZlkjNlMrqNY2nqK2fDvpqv27YUYe1IgZszaACNFiJ9Z9KD17inCkCNMZh1Hhcfka+cePp3ONvBdAtxiPQmRPwNXXGfpXxd/RWyj3J+QA+AFY/FXndizmS25O5oExWKLOzfvEmvRvoR4xhbN7EJiriW+9FruzcIVcyFyYc6K3iG5E15lUy0HufbfGZkvo123csG0zoUZS1u6sEAwfEjTA0+97ydju0Vu5hxbxN1D4cjo9xCrwRDanXQbazvXhlsRMcxB8xIMHqJA9ql+uLGltQesT7UH0xZ4phVEJcsgfw3EH4VL//AHcONr1of+6tfLIvQI9dtKjOtB9WDtTaX/zFr43UNI3be0P/ABrH/wAi/rXyk6RGlIFHSg+kO13bgmyBaeyEJPenvlJIjRVywYJ35xpzMeD8VxBu3HutlJdiTCQOgiNhAFVSNHKjLt6bX8xj4CgHuOOg+FMUk6CuC/38YFSoIVj7fH+xQDxUuFGtRVLhqCd2/GoGepHNQTQcTSWx4h60hp9geIUFtbnJ8Y9q6mBz3Y9ZpaC2XYeg/CkY0xDIHoKkCUHKKmqMU9WoM9xtIuk9QD+X5ULaSd9qs+0C6ofIj8D+dViacz7f1oJ7VuOUUrpUYvU4XKAa7ZjakUmi5mhr4g6UC56jOppk0oNB0V004VNh8LmnaelBGy7elJkp7oQY2NIBQOt9KkxS6hRyEe/9BS4dfEPeorj+In1/QUDB/fw0HzNTXxCKOuv6flUbN76D5frXXyQRPIe3lQQkU+yaQtNPRaBzGoRUrVDQKBrRGCt7npUVsb+kfrRfD7kDKRuaAsfZrqZiRlA6HauoLK3sPQVIGoVH0HpTw1BP3lKGqHNSqaAPjq+BT5n8Kj4VhlZSXE6gDlyk7fCl423hX1P4f1p+GwdxRAIj15+1ASeH2/3fmaQ8NTofc0qLcH7vv/SucPzj3oKbE2wjEamKEuNNHcVslWBOmYcvKq+gbS0lKpoOAqfD3Muo8qiC1IijYmAee9BYLfW4II1+Y9DUdzh5+7r5c/603u8sEgEciNRRlm4DtQBYYRmPQUHHnVniWGVoM6R6coqsKRvpQcH6UhpV8qWKBoqUPTQlOAEUHNUJqVjrURoJLVTK0UMpp6GgIv4gsAOldUJFLQWtt9BUoehVbSnBqArvKUNQ6vTg9BBxDV7Y8/zH6Ud38UHesFmDAgRpr/fnT1tHnrQFC/TwxNDgU8NQBccX7J9fyqqAq74lh2dBlEkH8qYmEtjCPmEXldeshCPLQg6+hHmKClMR51yiuijLOEJ1AoI7a11waj4UfbwXX5V1/hxJBUgUA9h2nQDKdwdjRK2RqU5cufwPMfOpbeBA3M1MFAoK7EOxQkgTIGnqKcnDSdXMnoNhU+MQR6lZ/wCIUndtb21Xp09KAS9giu23zocDf1q6t3Qw0qpRQZnQz+VBwsyKhNmCKMX0rr1vwn0oAZ1php6imGg4VIsU1EqVVoODaV1c4rqAtHp+ahlapAaCcNUgNQK1PWgnWng1DmpwNBLTjUYelzUEymkNuTMlW6jf0PUVGGp+agDxXCy2wQHqoyz6gaewFF4fDZVAJ1FPD07NQcFp0UwmkzxQPio2WnBq40AWPML/AHyINTO8mmY5CykAaifwqG0GI1EeVA9rfMaGmC2JkgTUwWkagY566ChHxqxzophQt7Dfw69QY9xt7RQCPNRGiXtseW2lMOGbpQNSpAaelgxTslBC1LT3WuoOU08Ghw1ODUBSmpA1DK9PFygJmlDVALlL3lAQDTs1Dd6aUXTQEzTs9C96aQXTQFhqeGoNbxpe/NAZmppahjfNcLx8qAgPTs9D976Une0BBpheozdNRNeNBOXphNRd7Sd6aCUmmtTO8ppuUDxXGou8ru8oHMajmkL1GWoFc11MZq6g/9k="/>
          <p:cNvSpPr>
            <a:spLocks noChangeAspect="1" noChangeArrowheads="1"/>
          </p:cNvSpPr>
          <p:nvPr/>
        </p:nvSpPr>
        <p:spPr bwMode="auto">
          <a:xfrm>
            <a:off x="215900" y="-933450"/>
            <a:ext cx="2038350" cy="22479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198" name="Picture 6" descr="http://t0.gstatic.com/images?q=tbn:ANd9GcQTMStJoGE3T5uX1du4pzMh4KNabguTAlLLDGjiMx_DwMmMdM3hfA&amp;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7568" y="4114800"/>
            <a:ext cx="3456432" cy="2743200"/>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http://t1.gstatic.com/images?q=tbn:ANd9GcRJFzGDsWX_j9hJkPg4GI5x-J9FHpLGWKg-Ql6TW-qrsQg-7I9rZ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305299"/>
            <a:ext cx="1790700" cy="2552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969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25</a:t>
            </a:fld>
            <a:endParaRPr lang="en-US"/>
          </a:p>
        </p:txBody>
      </p:sp>
      <p:sp>
        <p:nvSpPr>
          <p:cNvPr id="3" name="Text Placeholder 2"/>
          <p:cNvSpPr>
            <a:spLocks noGrp="1"/>
          </p:cNvSpPr>
          <p:nvPr>
            <p:ph type="body" idx="4294967295"/>
          </p:nvPr>
        </p:nvSpPr>
        <p:spPr/>
        <p:txBody>
          <a:bodyPr/>
          <a:lstStyle/>
          <a:p>
            <a:pPr lvl="1"/>
            <a:r>
              <a:rPr lang="en-US" dirty="0" smtClean="0"/>
              <a:t>Remedies</a:t>
            </a:r>
          </a:p>
          <a:p>
            <a:pPr lvl="2"/>
            <a:r>
              <a:rPr lang="en-US" dirty="0" smtClean="0"/>
              <a:t>Specific performance</a:t>
            </a:r>
          </a:p>
          <a:p>
            <a:pPr lvl="3"/>
            <a:r>
              <a:rPr lang="en-US" dirty="0" smtClean="0"/>
              <a:t>when</a:t>
            </a:r>
            <a:r>
              <a:rPr lang="en-US" baseline="0" dirty="0" smtClean="0"/>
              <a:t> the plaintiff may want the defendant to do what was promised in a contract</a:t>
            </a:r>
            <a:endParaRPr lang="en-US" dirty="0" smtClean="0"/>
          </a:p>
          <a:p>
            <a:pPr lvl="2"/>
            <a:endParaRPr lang="en-US" dirty="0" smtClean="0"/>
          </a:p>
          <a:p>
            <a:pPr lvl="2"/>
            <a:r>
              <a:rPr lang="en-US" dirty="0" smtClean="0"/>
              <a:t>Injunction</a:t>
            </a:r>
          </a:p>
          <a:p>
            <a:pPr lvl="3"/>
            <a:r>
              <a:rPr lang="en-US" dirty="0" smtClean="0"/>
              <a:t>Is when the plaintiff wants</a:t>
            </a:r>
            <a:r>
              <a:rPr lang="en-US" baseline="0" dirty="0" smtClean="0"/>
              <a:t> to prevent the defendant from doing something in the future.</a:t>
            </a:r>
          </a:p>
          <a:p>
            <a:pPr lvl="3"/>
            <a:r>
              <a:rPr lang="en-US" baseline="0" dirty="0" smtClean="0"/>
              <a:t>Also called an “order to stop”</a:t>
            </a:r>
            <a:endParaRPr lang="en-US" dirty="0" smtClean="0"/>
          </a:p>
          <a:p>
            <a:pPr lvl="1"/>
            <a:endParaRPr lang="en-US" dirty="0" smtClean="0"/>
          </a:p>
        </p:txBody>
      </p:sp>
    </p:spTree>
    <p:extLst>
      <p:ext uri="{BB962C8B-B14F-4D97-AF65-F5344CB8AC3E}">
        <p14:creationId xmlns:p14="http://schemas.microsoft.com/office/powerpoint/2010/main" val="1678803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26</a:t>
            </a:fld>
            <a:endParaRPr lang="en-US"/>
          </a:p>
        </p:txBody>
      </p:sp>
      <p:sp>
        <p:nvSpPr>
          <p:cNvPr id="3" name="Text Placeholder 2"/>
          <p:cNvSpPr>
            <a:spLocks noGrp="1"/>
          </p:cNvSpPr>
          <p:nvPr>
            <p:ph type="body" idx="4294967295"/>
          </p:nvPr>
        </p:nvSpPr>
        <p:spPr/>
        <p:txBody>
          <a:bodyPr/>
          <a:lstStyle/>
          <a:p>
            <a:pPr lvl="1"/>
            <a:r>
              <a:rPr lang="en-US" dirty="0" smtClean="0"/>
              <a:t>Execution of Judgment</a:t>
            </a:r>
          </a:p>
          <a:p>
            <a:pPr lvl="2"/>
            <a:r>
              <a:rPr lang="en-US" dirty="0" smtClean="0"/>
              <a:t>After trial determines</a:t>
            </a:r>
            <a:r>
              <a:rPr lang="en-US" baseline="0" dirty="0" smtClean="0"/>
              <a:t> the winning and losing party, the judgment must be carried out</a:t>
            </a:r>
          </a:p>
          <a:p>
            <a:pPr lvl="3"/>
            <a:r>
              <a:rPr lang="en-US" dirty="0" smtClean="0"/>
              <a:t>Defendant may have to pay plaintiff.</a:t>
            </a:r>
          </a:p>
          <a:p>
            <a:pPr lvl="3"/>
            <a:r>
              <a:rPr lang="en-US" dirty="0" smtClean="0"/>
              <a:t>Winning party may have to return to court to enforce the judgment</a:t>
            </a:r>
          </a:p>
          <a:p>
            <a:pPr lvl="3"/>
            <a:r>
              <a:rPr lang="en-US" dirty="0" smtClean="0"/>
              <a:t>Property may have to be</a:t>
            </a:r>
            <a:r>
              <a:rPr lang="en-US" baseline="0" dirty="0" smtClean="0"/>
              <a:t> seized.</a:t>
            </a:r>
            <a:endParaRPr lang="en-US" dirty="0"/>
          </a:p>
        </p:txBody>
      </p:sp>
      <p:pic>
        <p:nvPicPr>
          <p:cNvPr id="9218" name="Picture 2" descr="http://img.ehowcdn.com/article-new/ehow/images/a07/8k/rn/collect-judgment-pennsylvania-800x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4067175"/>
            <a:ext cx="3905250" cy="279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16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27</a:t>
            </a:fld>
            <a:endParaRPr lang="en-US"/>
          </a:p>
        </p:txBody>
      </p:sp>
      <p:sp>
        <p:nvSpPr>
          <p:cNvPr id="3" name="Text Placeholder 2"/>
          <p:cNvSpPr>
            <a:spLocks noGrp="1"/>
          </p:cNvSpPr>
          <p:nvPr>
            <p:ph type="body" idx="4294967295"/>
          </p:nvPr>
        </p:nvSpPr>
        <p:spPr/>
        <p:txBody>
          <a:bodyPr>
            <a:normAutofit/>
          </a:bodyPr>
          <a:lstStyle/>
          <a:p>
            <a:r>
              <a:rPr lang="en-US" dirty="0" smtClean="0"/>
              <a:t>Criminal Trial Procedure</a:t>
            </a:r>
          </a:p>
          <a:p>
            <a:pPr lvl="2"/>
            <a:r>
              <a:rPr lang="en-US" dirty="0" smtClean="0"/>
              <a:t>Starts with the arrest of the defendant</a:t>
            </a:r>
          </a:p>
          <a:p>
            <a:pPr lvl="2"/>
            <a:r>
              <a:rPr lang="en-US" dirty="0" smtClean="0"/>
              <a:t>Immediate hearing to protect rights</a:t>
            </a:r>
          </a:p>
          <a:p>
            <a:pPr lvl="2"/>
            <a:r>
              <a:rPr lang="en-US" dirty="0" smtClean="0"/>
              <a:t>Trial is scheduled</a:t>
            </a:r>
          </a:p>
        </p:txBody>
      </p:sp>
      <p:pic>
        <p:nvPicPr>
          <p:cNvPr id="1026" name="Picture 2" descr="http://www1.picturepush.com/photo/a/2835399/img/botargas-mal-portadas/people-getting-arrested-in-costume-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2850432"/>
            <a:ext cx="4724400" cy="3977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972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28</a:t>
            </a:fld>
            <a:endParaRPr lang="en-US"/>
          </a:p>
        </p:txBody>
      </p:sp>
      <p:sp>
        <p:nvSpPr>
          <p:cNvPr id="3" name="Text Placeholder 2"/>
          <p:cNvSpPr>
            <a:spLocks noGrp="1"/>
          </p:cNvSpPr>
          <p:nvPr>
            <p:ph type="body" idx="4294967295"/>
          </p:nvPr>
        </p:nvSpPr>
        <p:spPr>
          <a:xfrm>
            <a:off x="-304800" y="914400"/>
            <a:ext cx="7848600" cy="5486400"/>
          </a:xfrm>
        </p:spPr>
        <p:txBody>
          <a:bodyPr/>
          <a:lstStyle/>
          <a:p>
            <a:pPr lvl="1"/>
            <a:r>
              <a:rPr lang="en-US" dirty="0" smtClean="0"/>
              <a:t>Arrest of the Defendant</a:t>
            </a:r>
          </a:p>
          <a:p>
            <a:pPr lvl="2"/>
            <a:r>
              <a:rPr lang="en-US" dirty="0" smtClean="0"/>
              <a:t>Occurs when a person is deprived of his</a:t>
            </a:r>
            <a:r>
              <a:rPr lang="en-US" baseline="0" dirty="0" smtClean="0"/>
              <a:t> or her freedom</a:t>
            </a:r>
            <a:endParaRPr lang="en-US" dirty="0" smtClean="0"/>
          </a:p>
          <a:p>
            <a:pPr lvl="2"/>
            <a:endParaRPr lang="en-US" dirty="0" smtClean="0"/>
          </a:p>
          <a:p>
            <a:pPr lvl="2"/>
            <a:r>
              <a:rPr lang="en-US" dirty="0" smtClean="0"/>
              <a:t>Rights of the defendant – Miranda Rights</a:t>
            </a:r>
          </a:p>
          <a:p>
            <a:pPr lvl="3"/>
            <a:r>
              <a:rPr lang="en-US" dirty="0" smtClean="0"/>
              <a:t>Must be informed</a:t>
            </a:r>
            <a:r>
              <a:rPr lang="en-US" baseline="0" dirty="0" smtClean="0"/>
              <a:t> of the crime you have committed</a:t>
            </a:r>
          </a:p>
          <a:p>
            <a:pPr lvl="3"/>
            <a:r>
              <a:rPr lang="en-US" baseline="0" dirty="0" smtClean="0"/>
              <a:t>Phone call</a:t>
            </a:r>
          </a:p>
          <a:p>
            <a:pPr lvl="3"/>
            <a:r>
              <a:rPr lang="en-US" baseline="0" dirty="0" smtClean="0"/>
              <a:t>May be released on bail</a:t>
            </a:r>
          </a:p>
          <a:p>
            <a:pPr lvl="3"/>
            <a:r>
              <a:rPr lang="en-US" baseline="0" dirty="0" smtClean="0"/>
              <a:t>Right to remain silent</a:t>
            </a:r>
          </a:p>
          <a:p>
            <a:pPr lvl="3"/>
            <a:r>
              <a:rPr lang="en-US" baseline="0" dirty="0" smtClean="0"/>
              <a:t>Right to an attorney</a:t>
            </a:r>
          </a:p>
          <a:p>
            <a:pPr lvl="3"/>
            <a:r>
              <a:rPr lang="en-US" baseline="0" dirty="0" smtClean="0"/>
              <a:t>Right to a fair trial</a:t>
            </a:r>
            <a:endParaRPr lang="en-US" dirty="0" smtClean="0"/>
          </a:p>
        </p:txBody>
      </p:sp>
      <p:pic>
        <p:nvPicPr>
          <p:cNvPr id="12290" name="Picture 2" descr="http://t2.gstatic.com/images?q=tbn:ANd9GcRerLfJ_oWJrfPlFc-t_CdbXbLO74rSjeO_vTH0wzq3mP4qZF7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2650" y="2133600"/>
            <a:ext cx="1771650" cy="25812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nq14021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5026024"/>
            <a:ext cx="5715000"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670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29</a:t>
            </a:fld>
            <a:endParaRPr lang="en-US"/>
          </a:p>
        </p:txBody>
      </p:sp>
      <p:sp>
        <p:nvSpPr>
          <p:cNvPr id="3" name="Text Placeholder 2"/>
          <p:cNvSpPr>
            <a:spLocks noGrp="1"/>
          </p:cNvSpPr>
          <p:nvPr>
            <p:ph type="body" idx="4294967295"/>
          </p:nvPr>
        </p:nvSpPr>
        <p:spPr/>
        <p:txBody>
          <a:bodyPr>
            <a:normAutofit/>
          </a:bodyPr>
          <a:lstStyle/>
          <a:p>
            <a:pPr lvl="1"/>
            <a:r>
              <a:rPr lang="en-US" dirty="0" smtClean="0"/>
              <a:t>Search and Seizure</a:t>
            </a:r>
          </a:p>
          <a:p>
            <a:pPr lvl="2"/>
            <a:r>
              <a:rPr lang="en-US" dirty="0" smtClean="0"/>
              <a:t>Police may search only if permission</a:t>
            </a:r>
            <a:r>
              <a:rPr lang="en-US" baseline="0" dirty="0" smtClean="0"/>
              <a:t> is given or warrant issued</a:t>
            </a:r>
          </a:p>
          <a:p>
            <a:pPr lvl="2"/>
            <a:r>
              <a:rPr lang="en-US" baseline="0" dirty="0" smtClean="0"/>
              <a:t>Limited to the area mentioned.</a:t>
            </a:r>
          </a:p>
          <a:p>
            <a:pPr lvl="2"/>
            <a:r>
              <a:rPr lang="en-US" baseline="0" dirty="0" smtClean="0"/>
              <a:t>Limited search for weapons</a:t>
            </a:r>
          </a:p>
          <a:p>
            <a:pPr lvl="2"/>
            <a:r>
              <a:rPr lang="en-US" baseline="0" dirty="0" smtClean="0"/>
              <a:t>Arrested person may be searched without a warrant</a:t>
            </a:r>
          </a:p>
          <a:p>
            <a:pPr lvl="3"/>
            <a:r>
              <a:rPr lang="en-US" dirty="0" smtClean="0"/>
              <a:t>Cars and buildings</a:t>
            </a:r>
          </a:p>
          <a:p>
            <a:pPr lvl="2"/>
            <a:r>
              <a:rPr lang="en-US" dirty="0" smtClean="0"/>
              <a:t>Items in plain view may be seized</a:t>
            </a:r>
          </a:p>
          <a:p>
            <a:pPr lvl="3"/>
            <a:r>
              <a:rPr lang="en-US" dirty="0" smtClean="0"/>
              <a:t>1991 US Supreme court ruled that closed containers and</a:t>
            </a:r>
            <a:r>
              <a:rPr lang="en-US" baseline="0" dirty="0" smtClean="0"/>
              <a:t> bags may be opened during a search</a:t>
            </a:r>
            <a:endParaRPr lang="en-US" dirty="0" smtClean="0"/>
          </a:p>
        </p:txBody>
      </p:sp>
    </p:spTree>
    <p:extLst>
      <p:ext uri="{BB962C8B-B14F-4D97-AF65-F5344CB8AC3E}">
        <p14:creationId xmlns:p14="http://schemas.microsoft.com/office/powerpoint/2010/main" val="1718997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a:t>
            </a:fld>
            <a:endParaRPr lang="en-US"/>
          </a:p>
        </p:txBody>
      </p:sp>
      <p:sp>
        <p:nvSpPr>
          <p:cNvPr id="3" name="Text Placeholder 2"/>
          <p:cNvSpPr>
            <a:spLocks noGrp="1"/>
          </p:cNvSpPr>
          <p:nvPr>
            <p:ph type="body" idx="4294967295"/>
          </p:nvPr>
        </p:nvSpPr>
        <p:spPr/>
        <p:txBody>
          <a:bodyPr/>
          <a:lstStyle/>
          <a:p>
            <a:pPr lvl="2"/>
            <a:r>
              <a:rPr lang="en-US" dirty="0" smtClean="0"/>
              <a:t>Example</a:t>
            </a:r>
            <a:r>
              <a:rPr lang="en-US" baseline="0" dirty="0" smtClean="0"/>
              <a:t>: </a:t>
            </a:r>
            <a:r>
              <a:rPr lang="en-US" baseline="0" dirty="0" smtClean="0">
                <a:solidFill>
                  <a:schemeClr val="tx1"/>
                </a:solidFill>
              </a:rPr>
              <a:t>Local police of a large city caught a woman breaking into a federal government building. The police arrested the woman, but because the crime was committed against federal property, she was turned over to federal authorities for trial in the federal district court.</a:t>
            </a:r>
          </a:p>
          <a:p>
            <a:pPr lvl="1"/>
            <a:endParaRPr lang="en-US" dirty="0"/>
          </a:p>
        </p:txBody>
      </p:sp>
    </p:spTree>
    <p:extLst>
      <p:ext uri="{BB962C8B-B14F-4D97-AF65-F5344CB8AC3E}">
        <p14:creationId xmlns:p14="http://schemas.microsoft.com/office/powerpoint/2010/main" val="3391136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30</a:t>
            </a:fld>
            <a:endParaRPr lang="en-US"/>
          </a:p>
        </p:txBody>
      </p:sp>
      <p:sp>
        <p:nvSpPr>
          <p:cNvPr id="3" name="Text Placeholder 2"/>
          <p:cNvSpPr>
            <a:spLocks noGrp="1"/>
          </p:cNvSpPr>
          <p:nvPr>
            <p:ph type="body" idx="4294967295"/>
          </p:nvPr>
        </p:nvSpPr>
        <p:spPr/>
        <p:txBody>
          <a:bodyPr/>
          <a:lstStyle/>
          <a:p>
            <a:pPr lvl="1"/>
            <a:r>
              <a:rPr lang="en-US" dirty="0" smtClean="0"/>
              <a:t>The Arraignment</a:t>
            </a:r>
          </a:p>
          <a:p>
            <a:pPr lvl="2"/>
            <a:r>
              <a:rPr lang="en-US" dirty="0" smtClean="0"/>
              <a:t>Brought</a:t>
            </a:r>
            <a:r>
              <a:rPr lang="en-US" baseline="0" dirty="0" smtClean="0"/>
              <a:t> to court as soon as possible</a:t>
            </a:r>
          </a:p>
          <a:p>
            <a:pPr lvl="2"/>
            <a:r>
              <a:rPr lang="en-US" baseline="0" dirty="0" smtClean="0"/>
              <a:t>Judge may decide there is probable cause to go to trial or dismiss the case</a:t>
            </a:r>
          </a:p>
          <a:p>
            <a:pPr lvl="2"/>
            <a:r>
              <a:rPr lang="en-US" baseline="0" dirty="0" smtClean="0"/>
              <a:t>Case presented to a grand jury.</a:t>
            </a:r>
          </a:p>
          <a:p>
            <a:pPr lvl="3"/>
            <a:r>
              <a:rPr lang="en-US" dirty="0" smtClean="0"/>
              <a:t>Grand jury determines if someone should</a:t>
            </a:r>
            <a:r>
              <a:rPr lang="en-US" baseline="0" dirty="0" smtClean="0"/>
              <a:t> stand trial. Petit jury decides quilt or innocence</a:t>
            </a:r>
          </a:p>
          <a:p>
            <a:pPr lvl="3"/>
            <a:r>
              <a:rPr lang="en-US" baseline="0" dirty="0" smtClean="0"/>
              <a:t>If a crime was committed an indictment is issued</a:t>
            </a:r>
          </a:p>
          <a:p>
            <a:pPr lvl="3"/>
            <a:r>
              <a:rPr lang="en-US" baseline="0" dirty="0" smtClean="0"/>
              <a:t>Indictment does not mean guilt, but the possibility of guilt</a:t>
            </a:r>
          </a:p>
          <a:p>
            <a:pPr lvl="2"/>
            <a:r>
              <a:rPr lang="en-US" baseline="0" dirty="0" smtClean="0"/>
              <a:t>Suspect is read the indictment</a:t>
            </a:r>
          </a:p>
          <a:p>
            <a:pPr lvl="3"/>
            <a:r>
              <a:rPr lang="en-US" baseline="0" dirty="0" smtClean="0"/>
              <a:t>Pleads innocent or guilty</a:t>
            </a:r>
          </a:p>
          <a:p>
            <a:pPr lvl="4"/>
            <a:r>
              <a:rPr lang="en-US" baseline="0" dirty="0" smtClean="0"/>
              <a:t>Guilty  = sentence</a:t>
            </a:r>
          </a:p>
          <a:p>
            <a:pPr lvl="4"/>
            <a:r>
              <a:rPr lang="en-US" baseline="0" dirty="0" smtClean="0"/>
              <a:t>Not guilty = proceed to trial.</a:t>
            </a:r>
          </a:p>
          <a:p>
            <a:pPr lvl="2"/>
            <a:endParaRPr lang="en-US" dirty="0" smtClean="0"/>
          </a:p>
        </p:txBody>
      </p:sp>
    </p:spTree>
    <p:extLst>
      <p:ext uri="{BB962C8B-B14F-4D97-AF65-F5344CB8AC3E}">
        <p14:creationId xmlns:p14="http://schemas.microsoft.com/office/powerpoint/2010/main" val="1421532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31</a:t>
            </a:fld>
            <a:endParaRPr lang="en-US"/>
          </a:p>
        </p:txBody>
      </p:sp>
      <p:sp>
        <p:nvSpPr>
          <p:cNvPr id="3" name="Text Placeholder 2"/>
          <p:cNvSpPr>
            <a:spLocks noGrp="1"/>
          </p:cNvSpPr>
          <p:nvPr>
            <p:ph type="body" idx="4294967295"/>
          </p:nvPr>
        </p:nvSpPr>
        <p:spPr/>
        <p:txBody>
          <a:bodyPr/>
          <a:lstStyle/>
          <a:p>
            <a:pPr lvl="1"/>
            <a:r>
              <a:rPr lang="en-US" dirty="0" smtClean="0"/>
              <a:t>The Trial</a:t>
            </a:r>
          </a:p>
          <a:p>
            <a:pPr lvl="2"/>
            <a:r>
              <a:rPr lang="en-US" dirty="0" smtClean="0"/>
              <a:t>Case can be tried by a judge</a:t>
            </a:r>
          </a:p>
          <a:p>
            <a:pPr lvl="2"/>
            <a:r>
              <a:rPr lang="en-US" dirty="0" smtClean="0"/>
              <a:t>Defendant requests a jury trial</a:t>
            </a:r>
          </a:p>
          <a:p>
            <a:pPr lvl="3"/>
            <a:r>
              <a:rPr lang="en-US" dirty="0" smtClean="0"/>
              <a:t>Jury selection</a:t>
            </a:r>
          </a:p>
          <a:p>
            <a:pPr lvl="3"/>
            <a:r>
              <a:rPr lang="en-US" dirty="0" smtClean="0"/>
              <a:t>Opening statements</a:t>
            </a:r>
          </a:p>
          <a:p>
            <a:pPr lvl="3"/>
            <a:r>
              <a:rPr lang="en-US" dirty="0" smtClean="0"/>
              <a:t>Evidence</a:t>
            </a:r>
            <a:r>
              <a:rPr lang="en-US" baseline="0" dirty="0" smtClean="0"/>
              <a:t> presented</a:t>
            </a:r>
          </a:p>
          <a:p>
            <a:pPr lvl="3"/>
            <a:r>
              <a:rPr lang="en-US" baseline="0" dirty="0" smtClean="0"/>
              <a:t>Closing statements</a:t>
            </a:r>
          </a:p>
          <a:p>
            <a:pPr lvl="3"/>
            <a:r>
              <a:rPr lang="en-US" baseline="0" dirty="0" smtClean="0"/>
              <a:t>Instructions to the jury</a:t>
            </a:r>
          </a:p>
          <a:p>
            <a:pPr lvl="3"/>
            <a:r>
              <a:rPr lang="en-US" dirty="0" smtClean="0"/>
              <a:t>Jury verdict</a:t>
            </a:r>
            <a:r>
              <a:rPr lang="en-US" baseline="0" dirty="0" smtClean="0"/>
              <a:t> must be unanimous</a:t>
            </a:r>
          </a:p>
          <a:p>
            <a:pPr lvl="4"/>
            <a:r>
              <a:rPr lang="en-US" dirty="0" smtClean="0"/>
              <a:t>Guilty beyond a reasonable</a:t>
            </a:r>
            <a:r>
              <a:rPr lang="en-US" baseline="0" dirty="0" smtClean="0"/>
              <a:t> doubt</a:t>
            </a:r>
          </a:p>
          <a:p>
            <a:pPr lvl="4"/>
            <a:r>
              <a:rPr lang="en-US" baseline="0" dirty="0" smtClean="0"/>
              <a:t>Not guilty</a:t>
            </a:r>
          </a:p>
          <a:p>
            <a:pPr lvl="4"/>
            <a:r>
              <a:rPr lang="en-US" baseline="0" dirty="0" smtClean="0"/>
              <a:t>Mistrial – jury can not agree</a:t>
            </a:r>
            <a:endParaRPr lang="en-US" dirty="0" smtClean="0"/>
          </a:p>
        </p:txBody>
      </p:sp>
    </p:spTree>
    <p:extLst>
      <p:ext uri="{BB962C8B-B14F-4D97-AF65-F5344CB8AC3E}">
        <p14:creationId xmlns:p14="http://schemas.microsoft.com/office/powerpoint/2010/main" val="4092724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32</a:t>
            </a:fld>
            <a:endParaRPr lang="en-US"/>
          </a:p>
        </p:txBody>
      </p:sp>
      <p:sp>
        <p:nvSpPr>
          <p:cNvPr id="3" name="Text Placeholder 2"/>
          <p:cNvSpPr>
            <a:spLocks noGrp="1"/>
          </p:cNvSpPr>
          <p:nvPr>
            <p:ph type="body" idx="4294967295"/>
          </p:nvPr>
        </p:nvSpPr>
        <p:spPr/>
        <p:txBody>
          <a:bodyPr/>
          <a:lstStyle/>
          <a:p>
            <a:pPr lvl="1"/>
            <a:r>
              <a:rPr lang="en-US" dirty="0" smtClean="0"/>
              <a:t>Sentencing</a:t>
            </a:r>
          </a:p>
          <a:p>
            <a:pPr lvl="2"/>
            <a:r>
              <a:rPr lang="en-US" dirty="0" smtClean="0"/>
              <a:t>If found</a:t>
            </a:r>
            <a:r>
              <a:rPr lang="en-US" baseline="0" dirty="0" smtClean="0"/>
              <a:t> guilty the judge will decide the punishment</a:t>
            </a:r>
          </a:p>
          <a:p>
            <a:pPr lvl="3"/>
            <a:r>
              <a:rPr lang="en-US" baseline="0" dirty="0" smtClean="0"/>
              <a:t>Fine  Imprisonment  Death</a:t>
            </a:r>
            <a:endParaRPr lang="en-US" dirty="0" smtClean="0"/>
          </a:p>
          <a:p>
            <a:pPr lvl="2"/>
            <a:r>
              <a:rPr lang="en-US" dirty="0" smtClean="0"/>
              <a:t>Fine is a payment of money as a penalty</a:t>
            </a:r>
            <a:endParaRPr lang="en-US" baseline="0" dirty="0" smtClean="0"/>
          </a:p>
          <a:p>
            <a:pPr lvl="2"/>
            <a:r>
              <a:rPr lang="en-US" baseline="0" dirty="0" smtClean="0"/>
              <a:t> Fines can be levied along with imprisonment</a:t>
            </a:r>
            <a:endParaRPr lang="en-US" dirty="0" smtClean="0"/>
          </a:p>
          <a:p>
            <a:pPr lvl="2"/>
            <a:r>
              <a:rPr lang="en-US" baseline="0" dirty="0" smtClean="0"/>
              <a:t>Imprisonment</a:t>
            </a:r>
          </a:p>
          <a:p>
            <a:pPr lvl="3"/>
            <a:r>
              <a:rPr lang="en-US" dirty="0" smtClean="0"/>
              <a:t>Each state is different</a:t>
            </a:r>
            <a:r>
              <a:rPr lang="en-US" baseline="0" dirty="0" smtClean="0"/>
              <a:t> – minimum and maximum.</a:t>
            </a:r>
          </a:p>
          <a:p>
            <a:pPr lvl="4"/>
            <a:r>
              <a:rPr lang="en-US" dirty="0" smtClean="0"/>
              <a:t>5 to 10</a:t>
            </a:r>
            <a:r>
              <a:rPr lang="en-US" baseline="0" dirty="0" smtClean="0"/>
              <a:t> years</a:t>
            </a:r>
          </a:p>
          <a:p>
            <a:pPr lvl="3"/>
            <a:r>
              <a:rPr lang="en-US" dirty="0" smtClean="0"/>
              <a:t>Indefinite</a:t>
            </a:r>
            <a:r>
              <a:rPr lang="en-US" baseline="0" dirty="0" smtClean="0"/>
              <a:t> vs. definite</a:t>
            </a:r>
          </a:p>
          <a:p>
            <a:pPr lvl="2"/>
            <a:r>
              <a:rPr lang="en-US" dirty="0" smtClean="0"/>
              <a:t>Death penalty</a:t>
            </a:r>
          </a:p>
          <a:p>
            <a:pPr lvl="3"/>
            <a:r>
              <a:rPr lang="en-US" dirty="0" smtClean="0"/>
              <a:t>Jury</a:t>
            </a:r>
            <a:r>
              <a:rPr lang="en-US" baseline="0" dirty="0" smtClean="0"/>
              <a:t> determines guilt</a:t>
            </a:r>
          </a:p>
          <a:p>
            <a:pPr lvl="3"/>
            <a:r>
              <a:rPr lang="en-US" baseline="0" dirty="0" smtClean="0"/>
              <a:t>Judge or jury listens to arguments during presentencing</a:t>
            </a:r>
          </a:p>
          <a:p>
            <a:pPr lvl="3"/>
            <a:r>
              <a:rPr lang="en-US" baseline="0" dirty="0" smtClean="0"/>
              <a:t>Appeal is taken to the state’s highest court</a:t>
            </a:r>
            <a:endParaRPr lang="en-US" dirty="0"/>
          </a:p>
        </p:txBody>
      </p:sp>
    </p:spTree>
    <p:extLst>
      <p:ext uri="{BB962C8B-B14F-4D97-AF65-F5344CB8AC3E}">
        <p14:creationId xmlns:p14="http://schemas.microsoft.com/office/powerpoint/2010/main" val="542856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33</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82320"/>
            <a:ext cx="7696200" cy="605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2126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34</a:t>
            </a:fld>
            <a:endParaRPr lang="en-US"/>
          </a:p>
        </p:txBody>
      </p:sp>
      <p:sp>
        <p:nvSpPr>
          <p:cNvPr id="3" name="Text Placeholder 2"/>
          <p:cNvSpPr>
            <a:spLocks noGrp="1"/>
          </p:cNvSpPr>
          <p:nvPr>
            <p:ph type="body" idx="4294967295"/>
          </p:nvPr>
        </p:nvSpPr>
        <p:spPr/>
        <p:txBody>
          <a:bodyPr/>
          <a:lstStyle/>
          <a:p>
            <a:pPr lvl="1"/>
            <a:r>
              <a:rPr lang="en-US" dirty="0" smtClean="0"/>
              <a:t>Disposition</a:t>
            </a:r>
            <a:r>
              <a:rPr lang="en-US" baseline="0" dirty="0" smtClean="0"/>
              <a:t> of Juvenile Cases</a:t>
            </a:r>
          </a:p>
          <a:p>
            <a:pPr lvl="3"/>
            <a:r>
              <a:rPr lang="en-US" baseline="0" dirty="0" smtClean="0"/>
              <a:t>Cases involving juveniles</a:t>
            </a:r>
          </a:p>
          <a:p>
            <a:pPr lvl="3"/>
            <a:r>
              <a:rPr lang="en-US" baseline="0" dirty="0" smtClean="0"/>
              <a:t>Each case and special circumstances are considered individually</a:t>
            </a:r>
          </a:p>
          <a:p>
            <a:pPr lvl="2"/>
            <a:r>
              <a:rPr lang="en-US" dirty="0" smtClean="0"/>
              <a:t>Detention hearing</a:t>
            </a:r>
          </a:p>
          <a:p>
            <a:pPr lvl="3"/>
            <a:r>
              <a:rPr lang="en-US" dirty="0" smtClean="0"/>
              <a:t>Used to determine</a:t>
            </a:r>
            <a:r>
              <a:rPr lang="en-US" baseline="0" dirty="0" smtClean="0"/>
              <a:t> if the accused should be held</a:t>
            </a:r>
          </a:p>
          <a:p>
            <a:pPr lvl="3"/>
            <a:r>
              <a:rPr lang="en-US" baseline="0" dirty="0" smtClean="0"/>
              <a:t>Background investigation</a:t>
            </a:r>
          </a:p>
          <a:p>
            <a:pPr lvl="3"/>
            <a:r>
              <a:rPr lang="en-US" baseline="0" dirty="0" smtClean="0"/>
              <a:t>Charges may not be serious enough</a:t>
            </a:r>
          </a:p>
          <a:p>
            <a:pPr lvl="3"/>
            <a:r>
              <a:rPr lang="en-US" baseline="0" dirty="0" smtClean="0"/>
              <a:t>Cases settled in one of three ways</a:t>
            </a:r>
            <a:endParaRPr lang="en-US" dirty="0" smtClean="0"/>
          </a:p>
          <a:p>
            <a:pPr lvl="4"/>
            <a:r>
              <a:rPr lang="en-US" dirty="0" smtClean="0"/>
              <a:t>Probation</a:t>
            </a:r>
          </a:p>
          <a:p>
            <a:pPr lvl="4"/>
            <a:r>
              <a:rPr lang="en-US" dirty="0" smtClean="0"/>
              <a:t>Agency</a:t>
            </a:r>
            <a:r>
              <a:rPr lang="en-US" baseline="0" dirty="0" smtClean="0"/>
              <a:t> or foster home</a:t>
            </a:r>
          </a:p>
          <a:p>
            <a:pPr lvl="4"/>
            <a:r>
              <a:rPr lang="en-US" baseline="0" dirty="0" smtClean="0"/>
              <a:t>Training or reform school</a:t>
            </a:r>
            <a:endParaRPr lang="en-US" dirty="0"/>
          </a:p>
        </p:txBody>
      </p:sp>
    </p:spTree>
    <p:extLst>
      <p:ext uri="{BB962C8B-B14F-4D97-AF65-F5344CB8AC3E}">
        <p14:creationId xmlns:p14="http://schemas.microsoft.com/office/powerpoint/2010/main" val="18937887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35</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81368"/>
            <a:ext cx="8091161" cy="4181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0017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36</a:t>
            </a:fld>
            <a:endParaRPr lang="en-US"/>
          </a:p>
        </p:txBody>
      </p:sp>
      <p:sp>
        <p:nvSpPr>
          <p:cNvPr id="3" name="Text Placeholder 2"/>
          <p:cNvSpPr>
            <a:spLocks noGrp="1"/>
          </p:cNvSpPr>
          <p:nvPr>
            <p:ph type="body" idx="4294967295"/>
          </p:nvPr>
        </p:nvSpPr>
        <p:spPr/>
        <p:txBody>
          <a:bodyPr/>
          <a:lstStyle/>
          <a:p>
            <a:r>
              <a:rPr lang="en-US" dirty="0" smtClean="0"/>
              <a:t>Reviewing</a:t>
            </a:r>
            <a:r>
              <a:rPr lang="en-US" baseline="0" dirty="0" smtClean="0"/>
              <a:t> What You Learned</a:t>
            </a:r>
          </a:p>
          <a:p>
            <a:pPr lvl="1"/>
            <a:r>
              <a:rPr lang="en-US" dirty="0" smtClean="0"/>
              <a:t>What are some alternative to litigation?</a:t>
            </a:r>
          </a:p>
          <a:p>
            <a:pPr lvl="1"/>
            <a:r>
              <a:rPr lang="en-US" dirty="0" smtClean="0"/>
              <a:t>What is the difference between a civil case and a criminal case?</a:t>
            </a:r>
          </a:p>
          <a:p>
            <a:pPr lvl="1"/>
            <a:r>
              <a:rPr lang="en-US" dirty="0" smtClean="0"/>
              <a:t>What are the steps</a:t>
            </a:r>
            <a:r>
              <a:rPr lang="en-US" baseline="0" dirty="0" smtClean="0"/>
              <a:t> in a civil lawsuit?</a:t>
            </a:r>
          </a:p>
          <a:p>
            <a:pPr lvl="1"/>
            <a:r>
              <a:rPr lang="en-US" baseline="0" dirty="0" smtClean="0"/>
              <a:t>How can people exercise their rights when they are arrested?</a:t>
            </a:r>
          </a:p>
          <a:p>
            <a:pPr lvl="1"/>
            <a:r>
              <a:rPr lang="en-US" baseline="0" dirty="0" smtClean="0"/>
              <a:t>What are the steps in a criminal prosecution?</a:t>
            </a:r>
          </a:p>
          <a:p>
            <a:pPr lvl="1"/>
            <a:r>
              <a:rPr lang="en-US" baseline="0" dirty="0" smtClean="0"/>
              <a:t>How do the courts treat juvenile cases?</a:t>
            </a:r>
            <a:endParaRPr lang="en-US" dirty="0" smtClean="0"/>
          </a:p>
        </p:txBody>
      </p:sp>
    </p:spTree>
    <p:extLst>
      <p:ext uri="{BB962C8B-B14F-4D97-AF65-F5344CB8AC3E}">
        <p14:creationId xmlns:p14="http://schemas.microsoft.com/office/powerpoint/2010/main" val="749861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4</a:t>
            </a:fld>
            <a:endParaRPr lang="en-US"/>
          </a:p>
        </p:txBody>
      </p:sp>
      <p:sp>
        <p:nvSpPr>
          <p:cNvPr id="3" name="Text Placeholder 2"/>
          <p:cNvSpPr>
            <a:spLocks noGrp="1"/>
          </p:cNvSpPr>
          <p:nvPr>
            <p:ph type="body" idx="4294967295"/>
          </p:nvPr>
        </p:nvSpPr>
        <p:spPr/>
        <p:txBody>
          <a:bodyPr>
            <a:normAutofit/>
          </a:bodyPr>
          <a:lstStyle/>
          <a:p>
            <a:pPr lvl="1"/>
            <a:r>
              <a:rPr lang="en-US" dirty="0" smtClean="0"/>
              <a:t>Federal courts</a:t>
            </a:r>
            <a:r>
              <a:rPr lang="en-US" baseline="0" dirty="0" smtClean="0"/>
              <a:t> are arranged in three steps:</a:t>
            </a:r>
            <a:endParaRPr lang="en-US" dirty="0" smtClean="0"/>
          </a:p>
          <a:p>
            <a:pPr lvl="1"/>
            <a:r>
              <a:rPr lang="en-US" dirty="0" smtClean="0"/>
              <a:t>District Courts</a:t>
            </a:r>
          </a:p>
          <a:p>
            <a:pPr lvl="2"/>
            <a:r>
              <a:rPr lang="en-US" dirty="0" smtClean="0"/>
              <a:t>Original jurisdiction –</a:t>
            </a:r>
            <a:r>
              <a:rPr lang="en-US" baseline="0" dirty="0" smtClean="0"/>
              <a:t> they try the case the first time that it is hear</a:t>
            </a:r>
            <a:endParaRPr lang="en-US" dirty="0" smtClean="0"/>
          </a:p>
          <a:p>
            <a:pPr lvl="1"/>
            <a:r>
              <a:rPr lang="en-US" dirty="0" smtClean="0"/>
              <a:t>Courts of Appeals – appellate courts</a:t>
            </a:r>
          </a:p>
          <a:p>
            <a:pPr lvl="2"/>
            <a:r>
              <a:rPr lang="en-US" dirty="0" smtClean="0"/>
              <a:t>Appellate jurisdiction – they hear appeals</a:t>
            </a:r>
            <a:r>
              <a:rPr lang="en-US" baseline="0" dirty="0" smtClean="0"/>
              <a:t> and review cases from the district courts</a:t>
            </a:r>
          </a:p>
          <a:p>
            <a:pPr lvl="2"/>
            <a:r>
              <a:rPr lang="en-US" baseline="0" dirty="0" smtClean="0"/>
              <a:t>13 circuits</a:t>
            </a:r>
          </a:p>
          <a:p>
            <a:pPr lvl="2"/>
            <a:r>
              <a:rPr lang="en-US" baseline="0" dirty="0" smtClean="0"/>
              <a:t>Panel of 3 judges – answers question of law at this level</a:t>
            </a:r>
          </a:p>
          <a:p>
            <a:pPr lvl="2"/>
            <a:r>
              <a:rPr lang="en-US" baseline="0" dirty="0" smtClean="0"/>
              <a:t>Did the district court apply the law properly?</a:t>
            </a:r>
            <a:endParaRPr lang="en-US" dirty="0" smtClean="0"/>
          </a:p>
          <a:p>
            <a:pPr lvl="1"/>
            <a:endParaRPr lang="en-US" dirty="0" smtClean="0"/>
          </a:p>
        </p:txBody>
      </p:sp>
    </p:spTree>
    <p:extLst>
      <p:ext uri="{BB962C8B-B14F-4D97-AF65-F5344CB8AC3E}">
        <p14:creationId xmlns:p14="http://schemas.microsoft.com/office/powerpoint/2010/main" val="253333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5</a:t>
            </a:fld>
            <a:endParaRPr lang="en-US"/>
          </a:p>
        </p:txBody>
      </p:sp>
      <p:pic>
        <p:nvPicPr>
          <p:cNvPr id="1026" name="Picture 2" descr="dp120820.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399" y="1524000"/>
            <a:ext cx="83343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277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6</a:t>
            </a:fld>
            <a:endParaRPr lang="en-US"/>
          </a:p>
        </p:txBody>
      </p:sp>
      <p:sp>
        <p:nvSpPr>
          <p:cNvPr id="3" name="Text Placeholder 2"/>
          <p:cNvSpPr>
            <a:spLocks noGrp="1"/>
          </p:cNvSpPr>
          <p:nvPr>
            <p:ph type="body" idx="4294967295"/>
          </p:nvPr>
        </p:nvSpPr>
        <p:spPr/>
        <p:txBody>
          <a:bodyPr>
            <a:normAutofit lnSpcReduction="10000"/>
          </a:bodyPr>
          <a:lstStyle/>
          <a:p>
            <a:pPr lvl="1"/>
            <a:r>
              <a:rPr lang="en-US" dirty="0" smtClean="0"/>
              <a:t>Special</a:t>
            </a:r>
            <a:r>
              <a:rPr lang="en-US" baseline="0" dirty="0" smtClean="0"/>
              <a:t> U.S. Courts</a:t>
            </a:r>
          </a:p>
          <a:p>
            <a:pPr lvl="2"/>
            <a:r>
              <a:rPr lang="en-US" baseline="0" dirty="0" smtClean="0"/>
              <a:t>Established by congress</a:t>
            </a:r>
          </a:p>
          <a:p>
            <a:pPr lvl="2"/>
            <a:r>
              <a:rPr lang="en-US" baseline="0" dirty="0" smtClean="0"/>
              <a:t>Handle cases brought by citizens against the federal government</a:t>
            </a:r>
          </a:p>
          <a:p>
            <a:pPr lvl="3"/>
            <a:r>
              <a:rPr lang="en-US" baseline="0" dirty="0" smtClean="0"/>
              <a:t>Taxes on imported goods</a:t>
            </a:r>
          </a:p>
          <a:p>
            <a:pPr lvl="3"/>
            <a:r>
              <a:rPr lang="en-US" baseline="0" dirty="0" smtClean="0"/>
              <a:t>Disputes between taxpayers and the IRS</a:t>
            </a:r>
          </a:p>
          <a:p>
            <a:pPr lvl="1"/>
            <a:endParaRPr lang="en-US" baseline="0" dirty="0" smtClean="0"/>
          </a:p>
          <a:p>
            <a:pPr lvl="1"/>
            <a:r>
              <a:rPr lang="en-US" baseline="0" dirty="0" smtClean="0"/>
              <a:t>Supreme Court – highest court</a:t>
            </a:r>
          </a:p>
          <a:p>
            <a:pPr lvl="2"/>
            <a:r>
              <a:rPr lang="en-US" dirty="0" smtClean="0"/>
              <a:t>Has</a:t>
            </a:r>
            <a:r>
              <a:rPr lang="en-US" baseline="0" dirty="0" smtClean="0"/>
              <a:t> original jurisdiction in cases in which the state is a party.</a:t>
            </a:r>
          </a:p>
          <a:p>
            <a:pPr lvl="2"/>
            <a:r>
              <a:rPr lang="en-US" baseline="0" dirty="0" smtClean="0"/>
              <a:t>Main function is appellate jurisdiction</a:t>
            </a:r>
          </a:p>
          <a:p>
            <a:pPr lvl="2"/>
            <a:r>
              <a:rPr lang="en-US" baseline="0" dirty="0" smtClean="0"/>
              <a:t>Must hear all cases that questions constitutionality of a federal law</a:t>
            </a:r>
          </a:p>
          <a:p>
            <a:pPr lvl="2"/>
            <a:r>
              <a:rPr lang="en-US" baseline="0" dirty="0" smtClean="0"/>
              <a:t>Chooses which cases it will hear – 4 out of 9</a:t>
            </a:r>
            <a:endParaRPr lang="en-US" dirty="0"/>
          </a:p>
        </p:txBody>
      </p:sp>
    </p:spTree>
    <p:extLst>
      <p:ext uri="{BB962C8B-B14F-4D97-AF65-F5344CB8AC3E}">
        <p14:creationId xmlns:p14="http://schemas.microsoft.com/office/powerpoint/2010/main" val="401246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7</a:t>
            </a:fld>
            <a:endParaRPr lang="en-US"/>
          </a:p>
        </p:txBody>
      </p:sp>
      <p:sp>
        <p:nvSpPr>
          <p:cNvPr id="3" name="Text Placeholder 2"/>
          <p:cNvSpPr>
            <a:spLocks noGrp="1"/>
          </p:cNvSpPr>
          <p:nvPr>
            <p:ph type="body" idx="4294967295"/>
          </p:nvPr>
        </p:nvSpPr>
        <p:spPr/>
        <p:txBody>
          <a:bodyPr>
            <a:normAutofit/>
          </a:bodyPr>
          <a:lstStyle/>
          <a:p>
            <a:r>
              <a:rPr lang="en-US" dirty="0" smtClean="0"/>
              <a:t>State Court Systems</a:t>
            </a:r>
          </a:p>
          <a:p>
            <a:pPr lvl="1"/>
            <a:r>
              <a:rPr lang="en-US" dirty="0" smtClean="0"/>
              <a:t>Local Trial Courts</a:t>
            </a:r>
          </a:p>
          <a:p>
            <a:pPr lvl="2"/>
            <a:r>
              <a:rPr lang="en-US" dirty="0" smtClean="0"/>
              <a:t>Limited jurisdiction – only handle</a:t>
            </a:r>
            <a:r>
              <a:rPr lang="en-US" baseline="0" dirty="0" smtClean="0"/>
              <a:t> misdemeanors and civil actions involving small amounts of money</a:t>
            </a:r>
          </a:p>
          <a:p>
            <a:pPr lvl="2"/>
            <a:r>
              <a:rPr lang="en-US" baseline="0" dirty="0" smtClean="0"/>
              <a:t>Magistrate’s – tried small claims and punished petty crimes</a:t>
            </a:r>
          </a:p>
          <a:p>
            <a:pPr lvl="2"/>
            <a:r>
              <a:rPr lang="en-US" baseline="0" dirty="0" smtClean="0"/>
              <a:t>Traffic courts / police courts / municipal courts</a:t>
            </a:r>
          </a:p>
          <a:p>
            <a:pPr lvl="2"/>
            <a:r>
              <a:rPr lang="en-US" baseline="0" dirty="0" smtClean="0"/>
              <a:t>Juveniles / family disputes / small claims</a:t>
            </a:r>
            <a:endParaRPr lang="en-US" dirty="0" smtClean="0"/>
          </a:p>
          <a:p>
            <a:pPr lvl="1"/>
            <a:r>
              <a:rPr lang="en-US" dirty="0" smtClean="0"/>
              <a:t>General</a:t>
            </a:r>
            <a:r>
              <a:rPr lang="en-US" baseline="0" dirty="0" smtClean="0"/>
              <a:t> Trial Courts</a:t>
            </a:r>
          </a:p>
          <a:p>
            <a:pPr lvl="2"/>
            <a:r>
              <a:rPr lang="en-US" dirty="0" smtClean="0"/>
              <a:t>General jurisdiction – county level courts</a:t>
            </a:r>
          </a:p>
          <a:p>
            <a:pPr lvl="2"/>
            <a:r>
              <a:rPr lang="en-US" dirty="0" smtClean="0"/>
              <a:t>Handle</a:t>
            </a:r>
            <a:r>
              <a:rPr lang="en-US" baseline="0" dirty="0" smtClean="0"/>
              <a:t> criminal and civil cases</a:t>
            </a:r>
            <a:endParaRPr lang="en-US" dirty="0"/>
          </a:p>
        </p:txBody>
      </p:sp>
    </p:spTree>
    <p:extLst>
      <p:ext uri="{BB962C8B-B14F-4D97-AF65-F5344CB8AC3E}">
        <p14:creationId xmlns:p14="http://schemas.microsoft.com/office/powerpoint/2010/main" val="1963039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8</a:t>
            </a:fld>
            <a:endParaRPr lang="en-US"/>
          </a:p>
        </p:txBody>
      </p:sp>
      <p:sp>
        <p:nvSpPr>
          <p:cNvPr id="3" name="Text Placeholder 2"/>
          <p:cNvSpPr>
            <a:spLocks noGrp="1"/>
          </p:cNvSpPr>
          <p:nvPr>
            <p:ph type="body" idx="4294967295"/>
          </p:nvPr>
        </p:nvSpPr>
        <p:spPr/>
        <p:txBody>
          <a:bodyPr/>
          <a:lstStyle/>
          <a:p>
            <a:pPr lvl="1"/>
            <a:r>
              <a:rPr lang="en-US" dirty="0" smtClean="0"/>
              <a:t>Special Courts</a:t>
            </a:r>
          </a:p>
          <a:p>
            <a:pPr lvl="3"/>
            <a:r>
              <a:rPr lang="en-US" dirty="0" smtClean="0"/>
              <a:t>Set up to handle specialized</a:t>
            </a:r>
            <a:r>
              <a:rPr lang="en-US" baseline="0" dirty="0" smtClean="0"/>
              <a:t> cases</a:t>
            </a:r>
          </a:p>
          <a:p>
            <a:pPr lvl="4"/>
            <a:r>
              <a:rPr lang="en-US" dirty="0" smtClean="0"/>
              <a:t>Probate, adoptions, and traffic violations</a:t>
            </a:r>
          </a:p>
          <a:p>
            <a:pPr lvl="2"/>
            <a:r>
              <a:rPr lang="en-US" dirty="0" smtClean="0"/>
              <a:t>Domestic Relations</a:t>
            </a:r>
          </a:p>
          <a:p>
            <a:pPr lvl="3"/>
            <a:r>
              <a:rPr lang="en-US" dirty="0" smtClean="0"/>
              <a:t>handles divorce,</a:t>
            </a:r>
            <a:r>
              <a:rPr lang="en-US" baseline="0" dirty="0" smtClean="0"/>
              <a:t> annulment, and dissolution proceedings</a:t>
            </a:r>
          </a:p>
          <a:p>
            <a:pPr lvl="3"/>
            <a:r>
              <a:rPr lang="en-US" baseline="0" dirty="0" smtClean="0"/>
              <a:t>Distribution of property, child support, and alimony</a:t>
            </a:r>
            <a:endParaRPr lang="en-US" dirty="0" smtClean="0"/>
          </a:p>
          <a:p>
            <a:pPr lvl="2"/>
            <a:endParaRPr lang="en-US" dirty="0" smtClean="0"/>
          </a:p>
          <a:p>
            <a:pPr lvl="2"/>
            <a:r>
              <a:rPr lang="en-US" dirty="0" smtClean="0"/>
              <a:t>Juvenile Courts</a:t>
            </a:r>
          </a:p>
          <a:p>
            <a:pPr lvl="3"/>
            <a:r>
              <a:rPr lang="en-US" dirty="0" smtClean="0"/>
              <a:t>Delinquent vs. Unruly</a:t>
            </a:r>
          </a:p>
          <a:p>
            <a:pPr lvl="3"/>
            <a:endParaRPr lang="en-US" dirty="0" smtClean="0"/>
          </a:p>
          <a:p>
            <a:pPr lvl="3"/>
            <a:r>
              <a:rPr lang="en-US" dirty="0" smtClean="0"/>
              <a:t>Neglected or Abused</a:t>
            </a:r>
          </a:p>
        </p:txBody>
      </p:sp>
      <p:sp>
        <p:nvSpPr>
          <p:cNvPr id="4" name="TextBox 3"/>
          <p:cNvSpPr txBox="1"/>
          <p:nvPr/>
        </p:nvSpPr>
        <p:spPr>
          <a:xfrm>
            <a:off x="5410200" y="3810000"/>
            <a:ext cx="3048000" cy="1200329"/>
          </a:xfrm>
          <a:prstGeom prst="rect">
            <a:avLst/>
          </a:prstGeom>
          <a:solidFill>
            <a:schemeClr val="accent6">
              <a:lumMod val="40000"/>
              <a:lumOff val="60000"/>
            </a:schemeClr>
          </a:solidFill>
          <a:scene3d>
            <a:camera prst="orthographicFront"/>
            <a:lightRig rig="threePt" dir="t"/>
          </a:scene3d>
          <a:sp3d extrusionH="76200" contourW="12700" prstMaterial="matte">
            <a:bevelT/>
            <a:extrusionClr>
              <a:schemeClr val="accent6">
                <a:lumMod val="75000"/>
              </a:schemeClr>
            </a:extrusionClr>
            <a:contourClr>
              <a:schemeClr val="accent6">
                <a:lumMod val="60000"/>
                <a:lumOff val="40000"/>
              </a:schemeClr>
            </a:contourClr>
          </a:sp3d>
        </p:spPr>
        <p:txBody>
          <a:bodyPr wrap="square" rtlCol="0">
            <a:spAutoFit/>
          </a:bodyPr>
          <a:lstStyle/>
          <a:p>
            <a:r>
              <a:rPr lang="en-US" dirty="0" smtClean="0"/>
              <a:t>Delinquent Child – a minor under a certain age (generally 16-18) who has committed an adult crime.</a:t>
            </a:r>
            <a:endParaRPr lang="en-US" dirty="0"/>
          </a:p>
        </p:txBody>
      </p:sp>
      <p:sp>
        <p:nvSpPr>
          <p:cNvPr id="5" name="TextBox 4"/>
          <p:cNvSpPr txBox="1"/>
          <p:nvPr/>
        </p:nvSpPr>
        <p:spPr>
          <a:xfrm>
            <a:off x="4724400" y="5346036"/>
            <a:ext cx="2819400" cy="1477328"/>
          </a:xfrm>
          <a:prstGeom prst="rect">
            <a:avLst/>
          </a:prstGeom>
          <a:solidFill>
            <a:schemeClr val="accent6">
              <a:lumMod val="40000"/>
              <a:lumOff val="60000"/>
            </a:schemeClr>
          </a:solidFill>
          <a:scene3d>
            <a:camera prst="orthographicFront"/>
            <a:lightRig rig="threePt" dir="t"/>
          </a:scene3d>
          <a:sp3d>
            <a:bevelT/>
          </a:sp3d>
        </p:spPr>
        <p:txBody>
          <a:bodyPr wrap="square" rtlCol="0">
            <a:spAutoFit/>
          </a:bodyPr>
          <a:lstStyle/>
          <a:p>
            <a:r>
              <a:rPr lang="en-US" dirty="0" smtClean="0"/>
              <a:t>Unruly child – is generally a minor who has done something inappropriate that is not considered an adult crime.</a:t>
            </a:r>
            <a:endParaRPr lang="en-US" dirty="0"/>
          </a:p>
        </p:txBody>
      </p:sp>
    </p:spTree>
    <p:extLst>
      <p:ext uri="{BB962C8B-B14F-4D97-AF65-F5344CB8AC3E}">
        <p14:creationId xmlns:p14="http://schemas.microsoft.com/office/powerpoint/2010/main" val="106690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9</a:t>
            </a:fld>
            <a:endParaRPr lang="en-US"/>
          </a:p>
        </p:txBody>
      </p:sp>
      <p:sp>
        <p:nvSpPr>
          <p:cNvPr id="3" name="Text Placeholder 2"/>
          <p:cNvSpPr>
            <a:spLocks noGrp="1"/>
          </p:cNvSpPr>
          <p:nvPr>
            <p:ph type="body" idx="4294967295"/>
          </p:nvPr>
        </p:nvSpPr>
        <p:spPr/>
        <p:txBody>
          <a:bodyPr/>
          <a:lstStyle/>
          <a:p>
            <a:pPr lvl="1"/>
            <a:r>
              <a:rPr lang="en-US" dirty="0" smtClean="0"/>
              <a:t>Intermediate</a:t>
            </a:r>
            <a:r>
              <a:rPr lang="en-US" baseline="0" dirty="0" smtClean="0"/>
              <a:t> Appellate Courts</a:t>
            </a:r>
          </a:p>
          <a:p>
            <a:pPr lvl="2"/>
            <a:r>
              <a:rPr lang="en-US" baseline="0" dirty="0" smtClean="0"/>
              <a:t>Hears the appeals from courts of general jurisdiction.</a:t>
            </a:r>
          </a:p>
          <a:p>
            <a:pPr lvl="3"/>
            <a:r>
              <a:rPr lang="en-US" baseline="0" dirty="0" smtClean="0"/>
              <a:t>Lack of fair trial</a:t>
            </a:r>
          </a:p>
          <a:p>
            <a:pPr lvl="3"/>
            <a:r>
              <a:rPr lang="en-US" baseline="0" dirty="0" smtClean="0"/>
              <a:t>Law not properly interpreted</a:t>
            </a:r>
          </a:p>
          <a:p>
            <a:pPr lvl="3"/>
            <a:r>
              <a:rPr lang="en-US" baseline="0" dirty="0" smtClean="0"/>
              <a:t>Questions of laws not facts</a:t>
            </a:r>
          </a:p>
          <a:p>
            <a:pPr lvl="3"/>
            <a:r>
              <a:rPr lang="en-US" baseline="0" dirty="0" smtClean="0"/>
              <a:t>Oral arguments from attorneys</a:t>
            </a:r>
          </a:p>
          <a:p>
            <a:pPr lvl="2"/>
            <a:endParaRPr lang="en-US" baseline="0" dirty="0" smtClean="0"/>
          </a:p>
          <a:p>
            <a:pPr lvl="2"/>
            <a:r>
              <a:rPr lang="en-US" dirty="0" smtClean="0"/>
              <a:t>Example #2 – </a:t>
            </a:r>
            <a:r>
              <a:rPr lang="en-US" dirty="0" smtClean="0">
                <a:solidFill>
                  <a:schemeClr val="tx1"/>
                </a:solidFill>
              </a:rPr>
              <a:t>Bill sued Steve for injuries suffered when they had</a:t>
            </a:r>
            <a:r>
              <a:rPr lang="en-US" baseline="0" dirty="0" smtClean="0">
                <a:solidFill>
                  <a:schemeClr val="tx1"/>
                </a:solidFill>
              </a:rPr>
              <a:t> a car accident. The case was tried in a county court, and the court found in favor of Steve. Bill’s lawyer must look for errors in the court’s interpretation of the law or the conduct of the trial to file an appeal.</a:t>
            </a:r>
            <a:endParaRPr lang="en-US" dirty="0" smtClean="0">
              <a:solidFill>
                <a:schemeClr val="tx1"/>
              </a:solidFill>
            </a:endParaRPr>
          </a:p>
        </p:txBody>
      </p:sp>
    </p:spTree>
    <p:extLst>
      <p:ext uri="{BB962C8B-B14F-4D97-AF65-F5344CB8AC3E}">
        <p14:creationId xmlns:p14="http://schemas.microsoft.com/office/powerpoint/2010/main" val="945757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Business Law Master Slides</Template>
  <TotalTime>2524</TotalTime>
  <Words>1802</Words>
  <Application>Microsoft Office PowerPoint</Application>
  <PresentationFormat>On-screen Show (4:3)</PresentationFormat>
  <Paragraphs>307</Paragraphs>
  <Slides>36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Scott Hingle</cp:lastModifiedBy>
  <cp:revision>51</cp:revision>
  <dcterms:created xsi:type="dcterms:W3CDTF">2012-07-08T12:52:54Z</dcterms:created>
  <dcterms:modified xsi:type="dcterms:W3CDTF">2017-01-25T18:28:25Z</dcterms:modified>
</cp:coreProperties>
</file>